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Fira Sans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Bold-bold.fntdata"/><Relationship Id="rId47" Type="http://schemas.openxmlformats.org/officeDocument/2006/relationships/slide" Target="slides/slide43.xml"/><Relationship Id="rId49" Type="http://schemas.openxmlformats.org/officeDocument/2006/relationships/font" Target="fonts/FiraSansExtra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4a4ec1384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4a4ec1384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4a4ec1384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4a4ec1384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939c7055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939c7055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2df8e553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2df8e553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2df8e55b5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2df8e55b5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2df8e55b5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2df8e55b5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2df8e553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2df8e553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2df8e553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2df8e553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2df8e553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2df8e553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2df8e553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2df8e553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2df8e55b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2df8e55b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2df8e553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2df8e553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2df8e553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2df8e553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2df8e553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2df8e553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df8e55b5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df8e55b5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2df8e553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2df8e553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2df8e553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2df8e553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2df8e553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2df8e553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7f8caa3f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7f8caa3f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7f8caa3f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7f8caa3f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7f8caa3f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7f8caa3f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4a4ec13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4a4ec13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2df8e553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2df8e553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2df8e55b5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2df8e55b5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7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7f8caa3f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7f8caa3f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2df8e553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2df8e553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5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7f8caa3f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7f8caa3f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2df8e553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2df8e553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7f8caa3f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7f8caa3f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2df8e553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2df8e553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7f8caa3f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7f8caa3f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4a4ec1384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4a4ec1384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2df8e55b5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2df8e55b5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4a4ec138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4a4ec138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939c7055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939c7055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2df8e553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2df8e553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36092cc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36092cc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4a4ec138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4a4ec138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2df8e55b5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2df8e55b5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2df8e55b5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2df8e55b5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2df8e55b5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2df8e55b5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2df8e55b5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2df8e55b5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pic>
        <p:nvPicPr>
          <p:cNvPr id="9" name="Google Shape;9;p1"/>
          <p:cNvPicPr preferRelativeResize="0"/>
          <p:nvPr/>
        </p:nvPicPr>
        <p:blipFill>
          <a:blip r:embed="rId1">
            <a:alphaModFix/>
          </a:blip>
          <a:stretch>
            <a:fillRect/>
          </a:stretch>
        </p:blipFill>
        <p:spPr>
          <a:xfrm>
            <a:off x="7873725" y="105399"/>
            <a:ext cx="1147424" cy="437350"/>
          </a:xfrm>
          <a:prstGeom prst="rect">
            <a:avLst/>
          </a:prstGeom>
          <a:noFill/>
          <a:ln>
            <a:noFill/>
          </a:ln>
        </p:spPr>
      </p:pic>
      <p:sp>
        <p:nvSpPr>
          <p:cNvPr id="10" name="Google Shape;10;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1" name="Google Shape;11;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gif"/><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gif"/><Relationship Id="rId4" Type="http://schemas.openxmlformats.org/officeDocument/2006/relationships/image" Target="../media/image28.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2.gif"/><Relationship Id="rId4" Type="http://schemas.openxmlformats.org/officeDocument/2006/relationships/image" Target="../media/image2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5800"/>
          </a:p>
          <a:p>
            <a:pPr indent="0" lvl="0" marL="0" rtl="0" algn="ctr">
              <a:spcBef>
                <a:spcPts val="0"/>
              </a:spcBef>
              <a:spcAft>
                <a:spcPts val="0"/>
              </a:spcAft>
              <a:buNone/>
            </a:pPr>
            <a:r>
              <a:t/>
            </a:r>
            <a:endParaRPr sz="5800"/>
          </a:p>
          <a:p>
            <a:pPr indent="0" lvl="0" marL="0" rtl="0" algn="ctr">
              <a:spcBef>
                <a:spcPts val="0"/>
              </a:spcBef>
              <a:spcAft>
                <a:spcPts val="0"/>
              </a:spcAft>
              <a:buNone/>
            </a:pPr>
            <a:r>
              <a:rPr lang="tr" sz="5800"/>
              <a:t>AI SUMMER CAMP</a:t>
            </a:r>
            <a:endParaRPr sz="5800"/>
          </a:p>
          <a:p>
            <a:pPr indent="0" lvl="0" marL="0" rtl="0" algn="ctr">
              <a:spcBef>
                <a:spcPts val="0"/>
              </a:spcBef>
              <a:spcAft>
                <a:spcPts val="0"/>
              </a:spcAft>
              <a:buNone/>
            </a:pPr>
            <a:r>
              <a:rPr lang="tr" sz="3800"/>
              <a:t>COMPUTER VISION</a:t>
            </a:r>
            <a:endParaRPr sz="3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CE18"/>
        </a:solidFill>
      </p:bgPr>
    </p:bg>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813287" y="457475"/>
            <a:ext cx="7517424" cy="4228549"/>
          </a:xfrm>
          <a:prstGeom prst="rect">
            <a:avLst/>
          </a:prstGeom>
          <a:noFill/>
          <a:ln>
            <a:noFill/>
          </a:ln>
        </p:spPr>
      </p:pic>
      <p:sp>
        <p:nvSpPr>
          <p:cNvPr id="124" name="Google Shape;124;p22"/>
          <p:cNvSpPr/>
          <p:nvPr/>
        </p:nvSpPr>
        <p:spPr>
          <a:xfrm>
            <a:off x="7620000" y="68975"/>
            <a:ext cx="1406700" cy="524400"/>
          </a:xfrm>
          <a:prstGeom prst="rect">
            <a:avLst/>
          </a:prstGeom>
          <a:solidFill>
            <a:srgbClr val="F7CE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Style Transfer</a:t>
            </a:r>
            <a:endParaRPr/>
          </a:p>
        </p:txBody>
      </p:sp>
      <p:pic>
        <p:nvPicPr>
          <p:cNvPr id="130" name="Google Shape;130;p23"/>
          <p:cNvPicPr preferRelativeResize="0"/>
          <p:nvPr/>
        </p:nvPicPr>
        <p:blipFill rotWithShape="1">
          <a:blip r:embed="rId3">
            <a:alphaModFix/>
          </a:blip>
          <a:srcRect b="24922" l="0" r="0" t="1058"/>
          <a:stretch/>
        </p:blipFill>
        <p:spPr>
          <a:xfrm>
            <a:off x="1164763" y="1333500"/>
            <a:ext cx="6814476" cy="307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Style Transfer Example</a:t>
            </a:r>
            <a:endParaRPr/>
          </a:p>
        </p:txBody>
      </p:sp>
      <p:sp>
        <p:nvSpPr>
          <p:cNvPr id="136" name="Google Shape;136;p24"/>
          <p:cNvSpPr txBox="1"/>
          <p:nvPr>
            <p:ph idx="1" type="body"/>
          </p:nvPr>
        </p:nvSpPr>
        <p:spPr>
          <a:xfrm>
            <a:off x="311700" y="3996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tr" sz="1500"/>
              <a:t>H</a:t>
            </a:r>
            <a:r>
              <a:rPr lang="tr" sz="1500"/>
              <a:t>ow would it look like if Kandinsky decided to paint the picture of this Dog exclusively with this style? </a:t>
            </a:r>
            <a:endParaRPr sz="1500"/>
          </a:p>
        </p:txBody>
      </p:sp>
      <p:pic>
        <p:nvPicPr>
          <p:cNvPr id="137" name="Google Shape;137;p24"/>
          <p:cNvPicPr preferRelativeResize="0"/>
          <p:nvPr/>
        </p:nvPicPr>
        <p:blipFill rotWithShape="1">
          <a:blip r:embed="rId3">
            <a:alphaModFix/>
          </a:blip>
          <a:srcRect b="3567" l="0" r="0" t="0"/>
          <a:stretch/>
        </p:blipFill>
        <p:spPr>
          <a:xfrm>
            <a:off x="309500" y="1429975"/>
            <a:ext cx="2628099" cy="2089050"/>
          </a:xfrm>
          <a:prstGeom prst="rect">
            <a:avLst/>
          </a:prstGeom>
          <a:noFill/>
          <a:ln>
            <a:noFill/>
          </a:ln>
        </p:spPr>
      </p:pic>
      <p:pic>
        <p:nvPicPr>
          <p:cNvPr id="138" name="Google Shape;138;p24"/>
          <p:cNvPicPr preferRelativeResize="0"/>
          <p:nvPr/>
        </p:nvPicPr>
        <p:blipFill>
          <a:blip r:embed="rId4">
            <a:alphaModFix/>
          </a:blip>
          <a:stretch>
            <a:fillRect/>
          </a:stretch>
        </p:blipFill>
        <p:spPr>
          <a:xfrm>
            <a:off x="2982144" y="1429975"/>
            <a:ext cx="3179730" cy="2089050"/>
          </a:xfrm>
          <a:prstGeom prst="rect">
            <a:avLst/>
          </a:prstGeom>
          <a:noFill/>
          <a:ln>
            <a:noFill/>
          </a:ln>
        </p:spPr>
      </p:pic>
      <p:pic>
        <p:nvPicPr>
          <p:cNvPr id="139" name="Google Shape;139;p24"/>
          <p:cNvPicPr preferRelativeResize="0"/>
          <p:nvPr/>
        </p:nvPicPr>
        <p:blipFill rotWithShape="1">
          <a:blip r:embed="rId5">
            <a:alphaModFix/>
          </a:blip>
          <a:srcRect b="3558" l="0" r="0" t="0"/>
          <a:stretch/>
        </p:blipFill>
        <p:spPr>
          <a:xfrm>
            <a:off x="6206400" y="1430050"/>
            <a:ext cx="2628100" cy="208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RGB Image Representation</a:t>
            </a:r>
            <a:endParaRPr/>
          </a:p>
        </p:txBody>
      </p:sp>
      <p:sp>
        <p:nvSpPr>
          <p:cNvPr id="145" name="Google Shape;145;p25"/>
          <p:cNvSpPr txBox="1"/>
          <p:nvPr>
            <p:ph idx="1" type="body"/>
          </p:nvPr>
        </p:nvSpPr>
        <p:spPr>
          <a:xfrm>
            <a:off x="311700" y="4209225"/>
            <a:ext cx="85206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tr" sz="1500"/>
              <a:t>Pixel of an RGB image  are formed from the corresponding pixel of the three component images</a:t>
            </a:r>
            <a:endParaRPr sz="1500"/>
          </a:p>
        </p:txBody>
      </p:sp>
      <p:pic>
        <p:nvPicPr>
          <p:cNvPr id="146" name="Google Shape;146;p25"/>
          <p:cNvPicPr preferRelativeResize="0"/>
          <p:nvPr/>
        </p:nvPicPr>
        <p:blipFill rotWithShape="1">
          <a:blip r:embed="rId3">
            <a:alphaModFix/>
          </a:blip>
          <a:srcRect b="5997" l="0" r="0" t="0"/>
          <a:stretch/>
        </p:blipFill>
        <p:spPr>
          <a:xfrm>
            <a:off x="1806906" y="1222800"/>
            <a:ext cx="5530182" cy="2924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Image Noise</a:t>
            </a:r>
            <a:endParaRPr/>
          </a:p>
        </p:txBody>
      </p:sp>
      <p:sp>
        <p:nvSpPr>
          <p:cNvPr id="152" name="Google Shape;152;p26"/>
          <p:cNvSpPr txBox="1"/>
          <p:nvPr>
            <p:ph idx="1" type="body"/>
          </p:nvPr>
        </p:nvSpPr>
        <p:spPr>
          <a:xfrm>
            <a:off x="363000" y="1174450"/>
            <a:ext cx="4194300" cy="34164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Century"/>
              <a:buChar char="●"/>
            </a:pPr>
            <a:r>
              <a:rPr lang="tr" sz="1500"/>
              <a:t>Salt and Pepper Noise</a:t>
            </a:r>
            <a:endParaRPr sz="1500"/>
          </a:p>
          <a:p>
            <a:pPr indent="-323850" lvl="0" marL="457200" rtl="0" algn="l">
              <a:lnSpc>
                <a:spcPct val="115000"/>
              </a:lnSpc>
              <a:spcBef>
                <a:spcPts val="0"/>
              </a:spcBef>
              <a:spcAft>
                <a:spcPts val="0"/>
              </a:spcAft>
              <a:buSzPts val="1500"/>
              <a:buFont typeface="Century"/>
              <a:buChar char="●"/>
            </a:pPr>
            <a:r>
              <a:rPr lang="tr" sz="1500"/>
              <a:t>Fixed-Pattern Noise</a:t>
            </a:r>
            <a:endParaRPr sz="1500"/>
          </a:p>
          <a:p>
            <a:pPr indent="-323850" lvl="0" marL="457200" rtl="0" algn="l">
              <a:lnSpc>
                <a:spcPct val="115000"/>
              </a:lnSpc>
              <a:spcBef>
                <a:spcPts val="0"/>
              </a:spcBef>
              <a:spcAft>
                <a:spcPts val="0"/>
              </a:spcAft>
              <a:buSzPts val="1500"/>
              <a:buFont typeface="Century"/>
              <a:buChar char="●"/>
            </a:pPr>
            <a:r>
              <a:rPr lang="tr" sz="1500"/>
              <a:t>Gaussian Noise</a:t>
            </a:r>
            <a:endParaRPr sz="1500"/>
          </a:p>
          <a:p>
            <a:pPr indent="-323850" lvl="0" marL="457200" rtl="0" algn="l">
              <a:lnSpc>
                <a:spcPct val="115000"/>
              </a:lnSpc>
              <a:spcBef>
                <a:spcPts val="0"/>
              </a:spcBef>
              <a:spcAft>
                <a:spcPts val="0"/>
              </a:spcAft>
              <a:buSzPts val="1500"/>
              <a:buFont typeface="Century"/>
              <a:buChar char="●"/>
            </a:pPr>
            <a:r>
              <a:rPr lang="tr" sz="1500"/>
              <a:t>Shot Noise</a:t>
            </a:r>
            <a:endParaRPr sz="1500"/>
          </a:p>
          <a:p>
            <a:pPr indent="-323850" lvl="0" marL="457200" rtl="0" algn="l">
              <a:lnSpc>
                <a:spcPct val="115000"/>
              </a:lnSpc>
              <a:spcBef>
                <a:spcPts val="0"/>
              </a:spcBef>
              <a:spcAft>
                <a:spcPts val="0"/>
              </a:spcAft>
              <a:buSzPts val="1500"/>
              <a:buFont typeface="Century"/>
              <a:buChar char="●"/>
            </a:pPr>
            <a:r>
              <a:rPr lang="tr" sz="1500"/>
              <a:t>Film Grain</a:t>
            </a:r>
            <a:endParaRPr sz="1500"/>
          </a:p>
          <a:p>
            <a:pPr indent="-323850" lvl="0" marL="457200" rtl="0" algn="l">
              <a:lnSpc>
                <a:spcPct val="115000"/>
              </a:lnSpc>
              <a:spcBef>
                <a:spcPts val="0"/>
              </a:spcBef>
              <a:spcAft>
                <a:spcPts val="0"/>
              </a:spcAft>
              <a:buSzPts val="1500"/>
              <a:buFont typeface="Century"/>
              <a:buChar char="●"/>
            </a:pPr>
            <a:r>
              <a:rPr lang="tr" sz="1500"/>
              <a:t>Read Noise</a:t>
            </a:r>
            <a:endParaRPr sz="1500"/>
          </a:p>
          <a:p>
            <a:pPr indent="-323850" lvl="0" marL="457200" rtl="0" algn="l">
              <a:lnSpc>
                <a:spcPct val="115000"/>
              </a:lnSpc>
              <a:spcBef>
                <a:spcPts val="0"/>
              </a:spcBef>
              <a:spcAft>
                <a:spcPts val="0"/>
              </a:spcAft>
              <a:buSzPts val="1500"/>
              <a:buFont typeface="Arial"/>
              <a:buChar char="●"/>
            </a:pPr>
            <a:r>
              <a:rPr lang="tr" sz="1500"/>
              <a:t>Anisotropic Noise</a:t>
            </a:r>
            <a:endParaRPr sz="1500"/>
          </a:p>
          <a:p>
            <a:pPr indent="-323850" lvl="0" marL="457200" rtl="0" algn="l">
              <a:lnSpc>
                <a:spcPct val="115000"/>
              </a:lnSpc>
              <a:spcBef>
                <a:spcPts val="0"/>
              </a:spcBef>
              <a:spcAft>
                <a:spcPts val="0"/>
              </a:spcAft>
              <a:buSzPts val="1500"/>
              <a:buFont typeface="Arial"/>
              <a:buChar char="●"/>
            </a:pPr>
            <a:r>
              <a:rPr lang="tr" sz="1500"/>
              <a:t>Quantization Noise</a:t>
            </a:r>
            <a:endParaRPr sz="1500"/>
          </a:p>
          <a:p>
            <a:pPr indent="-323850" lvl="0" marL="457200" rtl="0" algn="l">
              <a:lnSpc>
                <a:spcPct val="115000"/>
              </a:lnSpc>
              <a:spcBef>
                <a:spcPts val="0"/>
              </a:spcBef>
              <a:spcAft>
                <a:spcPts val="0"/>
              </a:spcAft>
              <a:buSzPts val="1500"/>
              <a:buFont typeface="Arial"/>
              <a:buChar char="●"/>
            </a:pPr>
            <a:r>
              <a:rPr lang="tr" sz="1500"/>
              <a:t>Periodic Noise</a:t>
            </a:r>
            <a:endParaRPr sz="1500"/>
          </a:p>
          <a:p>
            <a:pPr indent="-323850" lvl="0" marL="457200" rtl="0" algn="l">
              <a:lnSpc>
                <a:spcPct val="115000"/>
              </a:lnSpc>
              <a:spcBef>
                <a:spcPts val="0"/>
              </a:spcBef>
              <a:spcAft>
                <a:spcPts val="0"/>
              </a:spcAft>
              <a:buSzPts val="1500"/>
              <a:buFont typeface="Arial"/>
              <a:buChar char="●"/>
            </a:pPr>
            <a:r>
              <a:rPr lang="tr" sz="1500"/>
              <a:t>Branding Noise </a:t>
            </a:r>
            <a:endParaRPr sz="1500"/>
          </a:p>
          <a:p>
            <a:pPr indent="-323850" lvl="0" marL="457200" rtl="0" algn="l">
              <a:lnSpc>
                <a:spcPct val="115000"/>
              </a:lnSpc>
              <a:spcBef>
                <a:spcPts val="0"/>
              </a:spcBef>
              <a:spcAft>
                <a:spcPts val="0"/>
              </a:spcAft>
              <a:buSzPts val="1500"/>
              <a:buFont typeface="Arial"/>
              <a:buChar char="●"/>
            </a:pPr>
            <a:r>
              <a:rPr lang="tr" sz="1500"/>
              <a:t>Random Noise</a:t>
            </a:r>
            <a:endParaRPr sz="1500"/>
          </a:p>
        </p:txBody>
      </p:sp>
      <p:pic>
        <p:nvPicPr>
          <p:cNvPr id="153" name="Google Shape;153;p26"/>
          <p:cNvPicPr preferRelativeResize="0"/>
          <p:nvPr/>
        </p:nvPicPr>
        <p:blipFill>
          <a:blip r:embed="rId3">
            <a:alphaModFix/>
          </a:blip>
          <a:stretch>
            <a:fillRect/>
          </a:stretch>
        </p:blipFill>
        <p:spPr>
          <a:xfrm>
            <a:off x="4845250" y="936570"/>
            <a:ext cx="3762201" cy="35048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Images are Numbers</a:t>
            </a:r>
            <a:endParaRPr/>
          </a:p>
        </p:txBody>
      </p:sp>
      <p:sp>
        <p:nvSpPr>
          <p:cNvPr id="159" name="Google Shape;159;p27"/>
          <p:cNvSpPr txBox="1"/>
          <p:nvPr>
            <p:ph idx="1" type="body"/>
          </p:nvPr>
        </p:nvSpPr>
        <p:spPr>
          <a:xfrm>
            <a:off x="311700" y="4183675"/>
            <a:ext cx="8520600" cy="38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tr" sz="1500"/>
              <a:t>An image is just a matrix of numbers [0,255]</a:t>
            </a:r>
            <a:endParaRPr sz="1500"/>
          </a:p>
        </p:txBody>
      </p:sp>
      <p:pic>
        <p:nvPicPr>
          <p:cNvPr id="160" name="Google Shape;160;p27"/>
          <p:cNvPicPr preferRelativeResize="0"/>
          <p:nvPr/>
        </p:nvPicPr>
        <p:blipFill rotWithShape="1">
          <a:blip r:embed="rId3">
            <a:alphaModFix/>
          </a:blip>
          <a:srcRect b="19661" l="7552" r="7006" t="18079"/>
          <a:stretch/>
        </p:blipFill>
        <p:spPr>
          <a:xfrm>
            <a:off x="1117363" y="1149225"/>
            <a:ext cx="6909276" cy="2902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Task in Computer Vision</a:t>
            </a:r>
            <a:endParaRPr/>
          </a:p>
        </p:txBody>
      </p:sp>
      <p:sp>
        <p:nvSpPr>
          <p:cNvPr id="166" name="Google Shape;166;p28"/>
          <p:cNvSpPr txBox="1"/>
          <p:nvPr>
            <p:ph idx="1" type="body"/>
          </p:nvPr>
        </p:nvSpPr>
        <p:spPr>
          <a:xfrm>
            <a:off x="311700" y="1152475"/>
            <a:ext cx="2682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Pixel representation and classification process</a:t>
            </a:r>
            <a:endParaRPr sz="1500"/>
          </a:p>
          <a:p>
            <a:pPr indent="0" lvl="0" marL="0" rtl="0" algn="l">
              <a:spcBef>
                <a:spcPts val="1200"/>
              </a:spcBef>
              <a:spcAft>
                <a:spcPts val="0"/>
              </a:spcAft>
              <a:buNone/>
            </a:pPr>
            <a:r>
              <a:rPr b="1" lang="tr" sz="1500"/>
              <a:t>Regression:</a:t>
            </a:r>
            <a:r>
              <a:rPr lang="tr" sz="1500"/>
              <a:t> output variable takes continuous value</a:t>
            </a:r>
            <a:endParaRPr sz="1500"/>
          </a:p>
          <a:p>
            <a:pPr indent="0" lvl="0" marL="0" rtl="0" algn="l">
              <a:spcBef>
                <a:spcPts val="1200"/>
              </a:spcBef>
              <a:spcAft>
                <a:spcPts val="1200"/>
              </a:spcAft>
              <a:buClr>
                <a:schemeClr val="dk1"/>
              </a:buClr>
              <a:buSzPts val="605"/>
              <a:buFont typeface="Arial"/>
              <a:buNone/>
            </a:pPr>
            <a:r>
              <a:rPr b="1" lang="tr" sz="1500"/>
              <a:t>Classification: </a:t>
            </a:r>
            <a:r>
              <a:rPr lang="tr" sz="1500"/>
              <a:t>output variable takes class label. Can produce probability of belonging to a particular class</a:t>
            </a:r>
            <a:endParaRPr/>
          </a:p>
        </p:txBody>
      </p:sp>
      <p:pic>
        <p:nvPicPr>
          <p:cNvPr id="167" name="Google Shape;167;p28"/>
          <p:cNvPicPr preferRelativeResize="0"/>
          <p:nvPr/>
        </p:nvPicPr>
        <p:blipFill rotWithShape="1">
          <a:blip r:embed="rId3">
            <a:alphaModFix/>
          </a:blip>
          <a:srcRect b="25757" l="4711" r="8520" t="18163"/>
          <a:stretch/>
        </p:blipFill>
        <p:spPr>
          <a:xfrm>
            <a:off x="3266825" y="1657575"/>
            <a:ext cx="5565473" cy="2022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Images as Vectors</a:t>
            </a:r>
            <a:endParaRPr/>
          </a:p>
        </p:txBody>
      </p:sp>
      <p:sp>
        <p:nvSpPr>
          <p:cNvPr id="173" name="Google Shape;173;p29"/>
          <p:cNvSpPr txBox="1"/>
          <p:nvPr>
            <p:ph idx="1" type="body"/>
          </p:nvPr>
        </p:nvSpPr>
        <p:spPr>
          <a:xfrm>
            <a:off x="311700" y="4125800"/>
            <a:ext cx="8520600" cy="443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tr" sz="1500"/>
              <a:t>Each image consist of pixels and pixels represents vectors</a:t>
            </a:r>
            <a:endParaRPr sz="1600"/>
          </a:p>
        </p:txBody>
      </p:sp>
      <p:pic>
        <p:nvPicPr>
          <p:cNvPr id="174" name="Google Shape;174;p29"/>
          <p:cNvPicPr preferRelativeResize="0"/>
          <p:nvPr/>
        </p:nvPicPr>
        <p:blipFill rotWithShape="1">
          <a:blip r:embed="rId3">
            <a:alphaModFix/>
          </a:blip>
          <a:srcRect b="1942" l="1434" r="995" t="16431"/>
          <a:stretch/>
        </p:blipFill>
        <p:spPr>
          <a:xfrm>
            <a:off x="1338787" y="1084525"/>
            <a:ext cx="6466432" cy="3041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Pixels and Vector</a:t>
            </a:r>
            <a:endParaRPr/>
          </a:p>
        </p:txBody>
      </p:sp>
      <p:sp>
        <p:nvSpPr>
          <p:cNvPr id="180" name="Google Shape;180;p30"/>
          <p:cNvSpPr txBox="1"/>
          <p:nvPr>
            <p:ph idx="1" type="body"/>
          </p:nvPr>
        </p:nvSpPr>
        <p:spPr>
          <a:xfrm>
            <a:off x="311700" y="4108775"/>
            <a:ext cx="8520600" cy="46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tr" sz="1500"/>
              <a:t>Conversion of pixel values to vector</a:t>
            </a:r>
            <a:endParaRPr sz="1500"/>
          </a:p>
        </p:txBody>
      </p:sp>
      <p:pic>
        <p:nvPicPr>
          <p:cNvPr id="181" name="Google Shape;181;p30"/>
          <p:cNvPicPr preferRelativeResize="0"/>
          <p:nvPr/>
        </p:nvPicPr>
        <p:blipFill rotWithShape="1">
          <a:blip r:embed="rId3">
            <a:alphaModFix/>
          </a:blip>
          <a:srcRect b="12922" l="1532" r="57060" t="21713"/>
          <a:stretch/>
        </p:blipFill>
        <p:spPr>
          <a:xfrm>
            <a:off x="862225" y="1235600"/>
            <a:ext cx="3392755" cy="2873174"/>
          </a:xfrm>
          <a:prstGeom prst="rect">
            <a:avLst/>
          </a:prstGeom>
          <a:noFill/>
          <a:ln>
            <a:noFill/>
          </a:ln>
        </p:spPr>
      </p:pic>
      <p:pic>
        <p:nvPicPr>
          <p:cNvPr id="182" name="Google Shape;182;p30"/>
          <p:cNvPicPr preferRelativeResize="0"/>
          <p:nvPr/>
        </p:nvPicPr>
        <p:blipFill rotWithShape="1">
          <a:blip r:embed="rId3">
            <a:alphaModFix/>
          </a:blip>
          <a:srcRect b="46668" l="55637" r="5255" t="26445"/>
          <a:stretch/>
        </p:blipFill>
        <p:spPr>
          <a:xfrm>
            <a:off x="5077622" y="1964070"/>
            <a:ext cx="3204154" cy="1181779"/>
          </a:xfrm>
          <a:prstGeom prst="rect">
            <a:avLst/>
          </a:prstGeom>
          <a:noFill/>
          <a:ln>
            <a:noFill/>
          </a:ln>
        </p:spPr>
      </p:pic>
      <p:cxnSp>
        <p:nvCxnSpPr>
          <p:cNvPr id="183" name="Google Shape;183;p30"/>
          <p:cNvCxnSpPr/>
          <p:nvPr/>
        </p:nvCxnSpPr>
        <p:spPr>
          <a:xfrm flipH="1" rot="10800000">
            <a:off x="3907290" y="2549599"/>
            <a:ext cx="977100" cy="10800"/>
          </a:xfrm>
          <a:prstGeom prst="straightConnector1">
            <a:avLst/>
          </a:prstGeom>
          <a:noFill/>
          <a:ln cap="flat" cmpd="sng" w="38100">
            <a:solidFill>
              <a:srgbClr val="999999"/>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Numbers and Classification Process</a:t>
            </a:r>
            <a:endParaRPr/>
          </a:p>
        </p:txBody>
      </p:sp>
      <p:sp>
        <p:nvSpPr>
          <p:cNvPr id="189" name="Google Shape;189;p31"/>
          <p:cNvSpPr txBox="1"/>
          <p:nvPr>
            <p:ph idx="1" type="body"/>
          </p:nvPr>
        </p:nvSpPr>
        <p:spPr>
          <a:xfrm>
            <a:off x="311700" y="4079275"/>
            <a:ext cx="8520600" cy="489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tr" sz="1500"/>
              <a:t>Each image contains pixels value and a classification operation is done with many images.</a:t>
            </a:r>
            <a:endParaRPr sz="1500"/>
          </a:p>
        </p:txBody>
      </p:sp>
      <p:pic>
        <p:nvPicPr>
          <p:cNvPr id="190" name="Google Shape;190;p31"/>
          <p:cNvPicPr preferRelativeResize="0"/>
          <p:nvPr/>
        </p:nvPicPr>
        <p:blipFill rotWithShape="1">
          <a:blip r:embed="rId3">
            <a:alphaModFix/>
          </a:blip>
          <a:srcRect b="4261" l="1832" r="51293" t="16524"/>
          <a:stretch/>
        </p:blipFill>
        <p:spPr>
          <a:xfrm>
            <a:off x="1191938" y="1229117"/>
            <a:ext cx="3098850" cy="2850157"/>
          </a:xfrm>
          <a:prstGeom prst="rect">
            <a:avLst/>
          </a:prstGeom>
          <a:noFill/>
          <a:ln>
            <a:noFill/>
          </a:ln>
        </p:spPr>
      </p:pic>
      <p:pic>
        <p:nvPicPr>
          <p:cNvPr id="191" name="Google Shape;191;p31"/>
          <p:cNvPicPr preferRelativeResize="0"/>
          <p:nvPr/>
        </p:nvPicPr>
        <p:blipFill rotWithShape="1">
          <a:blip r:embed="rId3">
            <a:alphaModFix/>
          </a:blip>
          <a:srcRect b="6142" l="48171" r="3399" t="8064"/>
          <a:stretch/>
        </p:blipFill>
        <p:spPr>
          <a:xfrm>
            <a:off x="4796785" y="1152475"/>
            <a:ext cx="3155276" cy="28501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tr" sz="1500"/>
              <a:t>Artificial Intelligence</a:t>
            </a:r>
            <a:endParaRPr sz="1500"/>
          </a:p>
          <a:p>
            <a:pPr indent="-323850" lvl="0" marL="457200" rtl="0" algn="l">
              <a:lnSpc>
                <a:spcPct val="115000"/>
              </a:lnSpc>
              <a:spcBef>
                <a:spcPts val="0"/>
              </a:spcBef>
              <a:spcAft>
                <a:spcPts val="0"/>
              </a:spcAft>
              <a:buSzPts val="1500"/>
              <a:buChar char="●"/>
            </a:pPr>
            <a:r>
              <a:rPr lang="tr" sz="1500"/>
              <a:t>Machine Learning</a:t>
            </a:r>
            <a:endParaRPr sz="1500"/>
          </a:p>
          <a:p>
            <a:pPr indent="-323850" lvl="0" marL="457200" rtl="0" algn="l">
              <a:lnSpc>
                <a:spcPct val="115000"/>
              </a:lnSpc>
              <a:spcBef>
                <a:spcPts val="0"/>
              </a:spcBef>
              <a:spcAft>
                <a:spcPts val="0"/>
              </a:spcAft>
              <a:buSzPts val="1500"/>
              <a:buChar char="●"/>
            </a:pPr>
            <a:r>
              <a:rPr lang="tr" sz="1500"/>
              <a:t>Deep Learning</a:t>
            </a:r>
            <a:endParaRPr sz="1500"/>
          </a:p>
          <a:p>
            <a:pPr indent="-323850" lvl="0" marL="457200" rtl="0" algn="l">
              <a:lnSpc>
                <a:spcPct val="115000"/>
              </a:lnSpc>
              <a:spcBef>
                <a:spcPts val="0"/>
              </a:spcBef>
              <a:spcAft>
                <a:spcPts val="0"/>
              </a:spcAft>
              <a:buSzPts val="1500"/>
              <a:buChar char="●"/>
            </a:pPr>
            <a:r>
              <a:rPr lang="tr" sz="1500"/>
              <a:t>Data Science </a:t>
            </a:r>
            <a:endParaRPr sz="1500"/>
          </a:p>
          <a:p>
            <a:pPr indent="-323850" lvl="0" marL="457200" rtl="0" algn="l">
              <a:lnSpc>
                <a:spcPct val="115000"/>
              </a:lnSpc>
              <a:spcBef>
                <a:spcPts val="0"/>
              </a:spcBef>
              <a:spcAft>
                <a:spcPts val="0"/>
              </a:spcAft>
              <a:buSzPts val="1500"/>
              <a:buChar char="●"/>
            </a:pPr>
            <a:r>
              <a:rPr lang="tr" sz="1500"/>
              <a:t>Big Data</a:t>
            </a:r>
            <a:endParaRPr sz="1500"/>
          </a:p>
          <a:p>
            <a:pPr indent="-323850" lvl="0" marL="457200" rtl="0" algn="l">
              <a:lnSpc>
                <a:spcPct val="115000"/>
              </a:lnSpc>
              <a:spcBef>
                <a:spcPts val="0"/>
              </a:spcBef>
              <a:spcAft>
                <a:spcPts val="0"/>
              </a:spcAft>
              <a:buSzPts val="1500"/>
              <a:buChar char="●"/>
            </a:pPr>
            <a:r>
              <a:rPr lang="tr" sz="1500"/>
              <a:t>Maths &amp; Statistic</a:t>
            </a:r>
            <a:endParaRPr sz="1500"/>
          </a:p>
          <a:p>
            <a:pPr indent="-323850" lvl="0" marL="457200" rtl="0" algn="l">
              <a:lnSpc>
                <a:spcPct val="115000"/>
              </a:lnSpc>
              <a:spcBef>
                <a:spcPts val="0"/>
              </a:spcBef>
              <a:spcAft>
                <a:spcPts val="0"/>
              </a:spcAft>
              <a:buSzPts val="1500"/>
              <a:buChar char="●"/>
            </a:pPr>
            <a:r>
              <a:rPr lang="tr" sz="1500"/>
              <a:t>Computer Vision</a:t>
            </a:r>
            <a:endParaRPr sz="1500"/>
          </a:p>
          <a:p>
            <a:pPr indent="-323850" lvl="0" marL="457200" rtl="0" algn="l">
              <a:lnSpc>
                <a:spcPct val="115000"/>
              </a:lnSpc>
              <a:spcBef>
                <a:spcPts val="0"/>
              </a:spcBef>
              <a:spcAft>
                <a:spcPts val="0"/>
              </a:spcAft>
              <a:buSzPts val="1500"/>
              <a:buChar char="●"/>
            </a:pPr>
            <a:r>
              <a:rPr lang="tr" sz="1500"/>
              <a:t>Natural Language Processing</a:t>
            </a:r>
            <a:endParaRPr sz="1500"/>
          </a:p>
          <a:p>
            <a:pPr indent="-323850" lvl="0" marL="457200" rtl="0" algn="l">
              <a:lnSpc>
                <a:spcPct val="115000"/>
              </a:lnSpc>
              <a:spcBef>
                <a:spcPts val="0"/>
              </a:spcBef>
              <a:spcAft>
                <a:spcPts val="0"/>
              </a:spcAft>
              <a:buSzPts val="1500"/>
              <a:buChar char="●"/>
            </a:pPr>
            <a:r>
              <a:rPr lang="tr" sz="1500"/>
              <a:t>Reinforcement Learning</a:t>
            </a:r>
            <a:endParaRPr sz="1500"/>
          </a:p>
          <a:p>
            <a:pPr indent="-323850" lvl="0" marL="457200" rtl="0" algn="l">
              <a:lnSpc>
                <a:spcPct val="115000"/>
              </a:lnSpc>
              <a:spcBef>
                <a:spcPts val="0"/>
              </a:spcBef>
              <a:spcAft>
                <a:spcPts val="0"/>
              </a:spcAft>
              <a:buSzPts val="1500"/>
              <a:buChar char="●"/>
            </a:pPr>
            <a:r>
              <a:rPr lang="tr" sz="1500"/>
              <a:t>Image Processing</a:t>
            </a:r>
            <a:endParaRPr sz="1500"/>
          </a:p>
        </p:txBody>
      </p:sp>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Fields of AI</a:t>
            </a:r>
            <a:endParaRPr/>
          </a:p>
        </p:txBody>
      </p:sp>
      <p:sp>
        <p:nvSpPr>
          <p:cNvPr id="64" name="Google Shape;64;p14"/>
          <p:cNvSpPr/>
          <p:nvPr/>
        </p:nvSpPr>
        <p:spPr>
          <a:xfrm>
            <a:off x="5084600" y="1285875"/>
            <a:ext cx="3238800" cy="3157200"/>
          </a:xfrm>
          <a:prstGeom prst="ellipse">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entury"/>
              <a:ea typeface="Century"/>
              <a:cs typeface="Century"/>
              <a:sym typeface="Century"/>
            </a:endParaRPr>
          </a:p>
        </p:txBody>
      </p:sp>
      <p:sp>
        <p:nvSpPr>
          <p:cNvPr id="65" name="Google Shape;65;p14"/>
          <p:cNvSpPr/>
          <p:nvPr/>
        </p:nvSpPr>
        <p:spPr>
          <a:xfrm>
            <a:off x="5449100" y="2006571"/>
            <a:ext cx="2528400" cy="2436600"/>
          </a:xfrm>
          <a:prstGeom prst="ellipse">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entury"/>
              <a:ea typeface="Century"/>
              <a:cs typeface="Century"/>
              <a:sym typeface="Century"/>
            </a:endParaRPr>
          </a:p>
        </p:txBody>
      </p:sp>
      <p:sp>
        <p:nvSpPr>
          <p:cNvPr id="66" name="Google Shape;66;p14"/>
          <p:cNvSpPr/>
          <p:nvPr/>
        </p:nvSpPr>
        <p:spPr>
          <a:xfrm>
            <a:off x="5845547" y="2799623"/>
            <a:ext cx="1709100" cy="1643400"/>
          </a:xfrm>
          <a:prstGeom prst="ellipse">
            <a:avLst/>
          </a:prstGeom>
          <a:solidFill>
            <a:srgbClr val="B6D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entury"/>
              <a:ea typeface="Century"/>
              <a:cs typeface="Century"/>
              <a:sym typeface="Century"/>
            </a:endParaRPr>
          </a:p>
        </p:txBody>
      </p:sp>
      <p:sp>
        <p:nvSpPr>
          <p:cNvPr id="67" name="Google Shape;67;p14"/>
          <p:cNvSpPr/>
          <p:nvPr/>
        </p:nvSpPr>
        <p:spPr>
          <a:xfrm>
            <a:off x="7066900" y="2242525"/>
            <a:ext cx="1633200" cy="1554000"/>
          </a:xfrm>
          <a:prstGeom prst="ellipse">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entury"/>
              <a:ea typeface="Century"/>
              <a:cs typeface="Century"/>
              <a:sym typeface="Century"/>
            </a:endParaRPr>
          </a:p>
        </p:txBody>
      </p:sp>
      <p:sp>
        <p:nvSpPr>
          <p:cNvPr id="68" name="Google Shape;68;p14"/>
          <p:cNvSpPr txBox="1"/>
          <p:nvPr/>
        </p:nvSpPr>
        <p:spPr>
          <a:xfrm>
            <a:off x="5991378" y="3197050"/>
            <a:ext cx="1347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900">
                <a:solidFill>
                  <a:schemeClr val="lt1"/>
                </a:solidFill>
                <a:latin typeface="Century"/>
                <a:ea typeface="Century"/>
                <a:cs typeface="Century"/>
                <a:sym typeface="Century"/>
              </a:rPr>
              <a:t>Deep Learning</a:t>
            </a:r>
            <a:endParaRPr b="1" sz="1900">
              <a:solidFill>
                <a:schemeClr val="lt1"/>
              </a:solidFill>
              <a:latin typeface="Century"/>
              <a:ea typeface="Century"/>
              <a:cs typeface="Century"/>
              <a:sym typeface="Century"/>
            </a:endParaRPr>
          </a:p>
        </p:txBody>
      </p:sp>
      <p:sp>
        <p:nvSpPr>
          <p:cNvPr id="69" name="Google Shape;69;p14"/>
          <p:cNvSpPr txBox="1"/>
          <p:nvPr/>
        </p:nvSpPr>
        <p:spPr>
          <a:xfrm>
            <a:off x="5991368" y="2085232"/>
            <a:ext cx="1347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800">
                <a:solidFill>
                  <a:schemeClr val="lt1"/>
                </a:solidFill>
                <a:latin typeface="Century"/>
                <a:ea typeface="Century"/>
                <a:cs typeface="Century"/>
                <a:sym typeface="Century"/>
              </a:rPr>
              <a:t>Machine </a:t>
            </a:r>
            <a:endParaRPr b="1" sz="1800">
              <a:solidFill>
                <a:schemeClr val="lt1"/>
              </a:solidFill>
              <a:latin typeface="Century"/>
              <a:ea typeface="Century"/>
              <a:cs typeface="Century"/>
              <a:sym typeface="Century"/>
            </a:endParaRPr>
          </a:p>
          <a:p>
            <a:pPr indent="0" lvl="0" marL="0" rtl="0" algn="ctr">
              <a:spcBef>
                <a:spcPts val="0"/>
              </a:spcBef>
              <a:spcAft>
                <a:spcPts val="0"/>
              </a:spcAft>
              <a:buNone/>
            </a:pPr>
            <a:r>
              <a:rPr b="1" lang="tr" sz="1800">
                <a:solidFill>
                  <a:schemeClr val="lt1"/>
                </a:solidFill>
                <a:latin typeface="Century"/>
                <a:ea typeface="Century"/>
                <a:cs typeface="Century"/>
                <a:sym typeface="Century"/>
              </a:rPr>
              <a:t>Learning</a:t>
            </a:r>
            <a:endParaRPr b="1" sz="1800">
              <a:solidFill>
                <a:schemeClr val="lt1"/>
              </a:solidFill>
              <a:latin typeface="Century"/>
              <a:ea typeface="Century"/>
              <a:cs typeface="Century"/>
              <a:sym typeface="Century"/>
            </a:endParaRPr>
          </a:p>
        </p:txBody>
      </p:sp>
      <p:sp>
        <p:nvSpPr>
          <p:cNvPr id="70" name="Google Shape;70;p14"/>
          <p:cNvSpPr txBox="1"/>
          <p:nvPr/>
        </p:nvSpPr>
        <p:spPr>
          <a:xfrm>
            <a:off x="5991375" y="1377235"/>
            <a:ext cx="1417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700">
                <a:solidFill>
                  <a:schemeClr val="lt1"/>
                </a:solidFill>
                <a:latin typeface="Century"/>
                <a:ea typeface="Century"/>
                <a:cs typeface="Century"/>
                <a:sym typeface="Century"/>
              </a:rPr>
              <a:t>Artificial </a:t>
            </a:r>
            <a:endParaRPr b="1" sz="1700">
              <a:solidFill>
                <a:schemeClr val="lt1"/>
              </a:solidFill>
              <a:latin typeface="Century"/>
              <a:ea typeface="Century"/>
              <a:cs typeface="Century"/>
              <a:sym typeface="Century"/>
            </a:endParaRPr>
          </a:p>
          <a:p>
            <a:pPr indent="0" lvl="0" marL="0" rtl="0" algn="ctr">
              <a:spcBef>
                <a:spcPts val="0"/>
              </a:spcBef>
              <a:spcAft>
                <a:spcPts val="0"/>
              </a:spcAft>
              <a:buNone/>
            </a:pPr>
            <a:r>
              <a:rPr b="1" lang="tr" sz="1700">
                <a:solidFill>
                  <a:schemeClr val="lt1"/>
                </a:solidFill>
                <a:latin typeface="Century"/>
                <a:ea typeface="Century"/>
                <a:cs typeface="Century"/>
                <a:sym typeface="Century"/>
              </a:rPr>
              <a:t>Intelligence</a:t>
            </a:r>
            <a:endParaRPr b="1" sz="1700">
              <a:solidFill>
                <a:schemeClr val="lt1"/>
              </a:solidFill>
              <a:latin typeface="Century"/>
              <a:ea typeface="Century"/>
              <a:cs typeface="Century"/>
              <a:sym typeface="Century"/>
            </a:endParaRPr>
          </a:p>
        </p:txBody>
      </p:sp>
      <p:sp>
        <p:nvSpPr>
          <p:cNvPr id="71" name="Google Shape;71;p14"/>
          <p:cNvSpPr txBox="1"/>
          <p:nvPr/>
        </p:nvSpPr>
        <p:spPr>
          <a:xfrm>
            <a:off x="7325650" y="2619325"/>
            <a:ext cx="1115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2000">
                <a:solidFill>
                  <a:schemeClr val="lt1"/>
                </a:solidFill>
                <a:latin typeface="Century"/>
                <a:ea typeface="Century"/>
                <a:cs typeface="Century"/>
                <a:sym typeface="Century"/>
              </a:rPr>
              <a:t>Data Science</a:t>
            </a:r>
            <a:endParaRPr b="1" sz="2000">
              <a:solidFill>
                <a:schemeClr val="lt1"/>
              </a:solidFill>
              <a:latin typeface="Century"/>
              <a:ea typeface="Century"/>
              <a:cs typeface="Century"/>
              <a:sym typeface="Centur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Image to vector</a:t>
            </a:r>
            <a:endParaRPr/>
          </a:p>
        </p:txBody>
      </p:sp>
      <p:sp>
        <p:nvSpPr>
          <p:cNvPr id="197" name="Google Shape;197;p32"/>
          <p:cNvSpPr txBox="1"/>
          <p:nvPr>
            <p:ph idx="1" type="body"/>
          </p:nvPr>
        </p:nvSpPr>
        <p:spPr>
          <a:xfrm>
            <a:off x="311700" y="4138900"/>
            <a:ext cx="8520600" cy="429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tr" sz="1500"/>
              <a:t>We’ve turned images into vector</a:t>
            </a:r>
            <a:endParaRPr sz="1500"/>
          </a:p>
        </p:txBody>
      </p:sp>
      <p:pic>
        <p:nvPicPr>
          <p:cNvPr id="198" name="Google Shape;198;p32"/>
          <p:cNvPicPr preferRelativeResize="0"/>
          <p:nvPr/>
        </p:nvPicPr>
        <p:blipFill rotWithShape="1">
          <a:blip r:embed="rId3">
            <a:alphaModFix/>
          </a:blip>
          <a:srcRect b="3038" l="4680" r="7011" t="22667"/>
          <a:stretch/>
        </p:blipFill>
        <p:spPr>
          <a:xfrm>
            <a:off x="1331713" y="1167575"/>
            <a:ext cx="6480574" cy="3065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Number and Prediction Game</a:t>
            </a:r>
            <a:endParaRPr/>
          </a:p>
        </p:txBody>
      </p:sp>
      <p:sp>
        <p:nvSpPr>
          <p:cNvPr id="204" name="Google Shape;204;p33"/>
          <p:cNvSpPr txBox="1"/>
          <p:nvPr>
            <p:ph idx="1" type="body"/>
          </p:nvPr>
        </p:nvSpPr>
        <p:spPr>
          <a:xfrm>
            <a:off x="311700" y="4088675"/>
            <a:ext cx="8520600" cy="480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tr" sz="1500"/>
              <a:t>Game of guess the handwritten number in draw here area</a:t>
            </a:r>
            <a:endParaRPr sz="1500"/>
          </a:p>
        </p:txBody>
      </p:sp>
      <p:pic>
        <p:nvPicPr>
          <p:cNvPr id="205" name="Google Shape;205;p33"/>
          <p:cNvPicPr preferRelativeResize="0"/>
          <p:nvPr/>
        </p:nvPicPr>
        <p:blipFill rotWithShape="1">
          <a:blip r:embed="rId3">
            <a:alphaModFix/>
          </a:blip>
          <a:srcRect b="31470" l="8458" r="8291" t="16296"/>
          <a:stretch/>
        </p:blipFill>
        <p:spPr>
          <a:xfrm>
            <a:off x="764775" y="1152475"/>
            <a:ext cx="7614426" cy="2884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Learning and Prediction </a:t>
            </a:r>
            <a:endParaRPr/>
          </a:p>
        </p:txBody>
      </p:sp>
      <p:sp>
        <p:nvSpPr>
          <p:cNvPr id="211" name="Google Shape;211;p34"/>
          <p:cNvSpPr txBox="1"/>
          <p:nvPr>
            <p:ph idx="1" type="body"/>
          </p:nvPr>
        </p:nvSpPr>
        <p:spPr>
          <a:xfrm>
            <a:off x="311700" y="4118825"/>
            <a:ext cx="8520600" cy="450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tr" sz="1500"/>
              <a:t>You can find more examples of game in </a:t>
            </a:r>
            <a:r>
              <a:rPr b="1" lang="tr" sz="1500"/>
              <a:t>tensorflow.org/js</a:t>
            </a:r>
            <a:endParaRPr b="1" sz="1500"/>
          </a:p>
        </p:txBody>
      </p:sp>
      <p:pic>
        <p:nvPicPr>
          <p:cNvPr id="212" name="Google Shape;212;p34"/>
          <p:cNvPicPr preferRelativeResize="0"/>
          <p:nvPr/>
        </p:nvPicPr>
        <p:blipFill rotWithShape="1">
          <a:blip r:embed="rId3">
            <a:alphaModFix/>
          </a:blip>
          <a:srcRect b="11347" l="0" r="0" t="7132"/>
          <a:stretch/>
        </p:blipFill>
        <p:spPr>
          <a:xfrm>
            <a:off x="1928800" y="1145225"/>
            <a:ext cx="5286399" cy="2973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sz="2500"/>
              <a:t>Types of Deep Learning Algorithms</a:t>
            </a:r>
            <a:endParaRPr/>
          </a:p>
        </p:txBody>
      </p:sp>
      <p:sp>
        <p:nvSpPr>
          <p:cNvPr id="218" name="Google Shape;218;p35"/>
          <p:cNvSpPr txBox="1"/>
          <p:nvPr>
            <p:ph idx="1" type="body"/>
          </p:nvPr>
        </p:nvSpPr>
        <p:spPr>
          <a:xfrm>
            <a:off x="311700" y="1152475"/>
            <a:ext cx="4011300" cy="34164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Century"/>
              <a:buChar char="●"/>
            </a:pPr>
            <a:r>
              <a:rPr lang="tr" sz="1500"/>
              <a:t>Convolutional Neural Networks (CNNs)</a:t>
            </a:r>
            <a:endParaRPr sz="1500"/>
          </a:p>
          <a:p>
            <a:pPr indent="-323850" lvl="0" marL="457200" rtl="0" algn="l">
              <a:lnSpc>
                <a:spcPct val="115000"/>
              </a:lnSpc>
              <a:spcBef>
                <a:spcPts val="0"/>
              </a:spcBef>
              <a:spcAft>
                <a:spcPts val="0"/>
              </a:spcAft>
              <a:buSzPts val="1500"/>
              <a:buFont typeface="Century"/>
              <a:buChar char="●"/>
            </a:pPr>
            <a:r>
              <a:rPr lang="tr" sz="1500"/>
              <a:t>Long Short Term Memory Networks (LSTMs)</a:t>
            </a:r>
            <a:endParaRPr sz="1500"/>
          </a:p>
          <a:p>
            <a:pPr indent="-323850" lvl="0" marL="457200" rtl="0" algn="l">
              <a:lnSpc>
                <a:spcPct val="115000"/>
              </a:lnSpc>
              <a:spcBef>
                <a:spcPts val="0"/>
              </a:spcBef>
              <a:spcAft>
                <a:spcPts val="0"/>
              </a:spcAft>
              <a:buSzPts val="1500"/>
              <a:buFont typeface="Century"/>
              <a:buChar char="●"/>
            </a:pPr>
            <a:r>
              <a:rPr lang="tr" sz="1500"/>
              <a:t>Recurrent Neural Networks (RNNs)</a:t>
            </a:r>
            <a:endParaRPr sz="1500"/>
          </a:p>
          <a:p>
            <a:pPr indent="-323850" lvl="0" marL="457200" rtl="0" algn="l">
              <a:lnSpc>
                <a:spcPct val="115000"/>
              </a:lnSpc>
              <a:spcBef>
                <a:spcPts val="0"/>
              </a:spcBef>
              <a:spcAft>
                <a:spcPts val="0"/>
              </a:spcAft>
              <a:buSzPts val="1500"/>
              <a:buFont typeface="Century"/>
              <a:buChar char="●"/>
            </a:pPr>
            <a:r>
              <a:rPr lang="tr" sz="1500"/>
              <a:t>Generative Adversarial Networks (GANs)</a:t>
            </a:r>
            <a:endParaRPr sz="1500"/>
          </a:p>
          <a:p>
            <a:pPr indent="-323850" lvl="0" marL="457200" rtl="0" algn="l">
              <a:lnSpc>
                <a:spcPct val="115000"/>
              </a:lnSpc>
              <a:spcBef>
                <a:spcPts val="0"/>
              </a:spcBef>
              <a:spcAft>
                <a:spcPts val="0"/>
              </a:spcAft>
              <a:buSzPts val="1500"/>
              <a:buFont typeface="Century"/>
              <a:buChar char="●"/>
            </a:pPr>
            <a:r>
              <a:rPr lang="tr" sz="1500"/>
              <a:t>Radial Basis Function Networks (RBFNs)</a:t>
            </a:r>
            <a:endParaRPr sz="1500"/>
          </a:p>
          <a:p>
            <a:pPr indent="-323850" lvl="0" marL="457200" rtl="0" algn="l">
              <a:lnSpc>
                <a:spcPct val="115000"/>
              </a:lnSpc>
              <a:spcBef>
                <a:spcPts val="0"/>
              </a:spcBef>
              <a:spcAft>
                <a:spcPts val="0"/>
              </a:spcAft>
              <a:buSzPts val="1500"/>
              <a:buFont typeface="Century"/>
              <a:buChar char="●"/>
            </a:pPr>
            <a:r>
              <a:rPr lang="tr" sz="1500"/>
              <a:t>Multilayer Perceptrons (MLPs)</a:t>
            </a:r>
            <a:endParaRPr sz="1500"/>
          </a:p>
          <a:p>
            <a:pPr indent="-323850" lvl="0" marL="457200" rtl="0" algn="l">
              <a:lnSpc>
                <a:spcPct val="115000"/>
              </a:lnSpc>
              <a:spcBef>
                <a:spcPts val="0"/>
              </a:spcBef>
              <a:spcAft>
                <a:spcPts val="0"/>
              </a:spcAft>
              <a:buSzPts val="1500"/>
              <a:buFont typeface="Century"/>
              <a:buChar char="●"/>
            </a:pPr>
            <a:r>
              <a:rPr lang="tr" sz="1500"/>
              <a:t>Self Organizing Maps (SOMs)</a:t>
            </a:r>
            <a:endParaRPr sz="1500"/>
          </a:p>
          <a:p>
            <a:pPr indent="-323850" lvl="0" marL="457200" rtl="0" algn="l">
              <a:lnSpc>
                <a:spcPct val="115000"/>
              </a:lnSpc>
              <a:spcBef>
                <a:spcPts val="0"/>
              </a:spcBef>
              <a:spcAft>
                <a:spcPts val="0"/>
              </a:spcAft>
              <a:buSzPts val="1500"/>
              <a:buFont typeface="Century"/>
              <a:buChar char="●"/>
            </a:pPr>
            <a:r>
              <a:rPr lang="tr" sz="1500"/>
              <a:t>Deep Belief Networks (DBNs)</a:t>
            </a:r>
            <a:endParaRPr sz="1500"/>
          </a:p>
          <a:p>
            <a:pPr indent="-323850" lvl="0" marL="457200" rtl="0" algn="l">
              <a:lnSpc>
                <a:spcPct val="115000"/>
              </a:lnSpc>
              <a:spcBef>
                <a:spcPts val="0"/>
              </a:spcBef>
              <a:spcAft>
                <a:spcPts val="0"/>
              </a:spcAft>
              <a:buSzPts val="1500"/>
              <a:buFont typeface="Century"/>
              <a:buChar char="●"/>
            </a:pPr>
            <a:r>
              <a:rPr lang="tr" sz="1500"/>
              <a:t>Restricted Boltzmann Machines( RBMs)</a:t>
            </a:r>
            <a:endParaRPr sz="1500"/>
          </a:p>
        </p:txBody>
      </p:sp>
      <p:pic>
        <p:nvPicPr>
          <p:cNvPr id="219" name="Google Shape;219;p35"/>
          <p:cNvPicPr preferRelativeResize="0"/>
          <p:nvPr/>
        </p:nvPicPr>
        <p:blipFill>
          <a:blip r:embed="rId3">
            <a:alphaModFix/>
          </a:blip>
          <a:stretch>
            <a:fillRect/>
          </a:stretch>
        </p:blipFill>
        <p:spPr>
          <a:xfrm>
            <a:off x="4711200" y="1357249"/>
            <a:ext cx="4121100" cy="242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Convolutional Neural Network</a:t>
            </a:r>
            <a:endParaRPr/>
          </a:p>
        </p:txBody>
      </p:sp>
      <p:sp>
        <p:nvSpPr>
          <p:cNvPr id="225" name="Google Shape;225;p36"/>
          <p:cNvSpPr txBox="1"/>
          <p:nvPr>
            <p:ph idx="1" type="body"/>
          </p:nvPr>
        </p:nvSpPr>
        <p:spPr>
          <a:xfrm>
            <a:off x="311700" y="4259450"/>
            <a:ext cx="8520600" cy="4020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275"/>
              <a:buNone/>
            </a:pPr>
            <a:r>
              <a:rPr lang="tr" sz="1500"/>
              <a:t>Simple Convolutional Neural Network Notation </a:t>
            </a:r>
            <a:endParaRPr sz="1500"/>
          </a:p>
        </p:txBody>
      </p:sp>
      <p:pic>
        <p:nvPicPr>
          <p:cNvPr id="226" name="Google Shape;226;p36"/>
          <p:cNvPicPr preferRelativeResize="0"/>
          <p:nvPr/>
        </p:nvPicPr>
        <p:blipFill>
          <a:blip r:embed="rId3">
            <a:alphaModFix/>
          </a:blip>
          <a:stretch>
            <a:fillRect/>
          </a:stretch>
        </p:blipFill>
        <p:spPr>
          <a:xfrm>
            <a:off x="1603025" y="1082625"/>
            <a:ext cx="5937949" cy="3176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Example of CNN Process</a:t>
            </a:r>
            <a:endParaRPr/>
          </a:p>
        </p:txBody>
      </p:sp>
      <p:sp>
        <p:nvSpPr>
          <p:cNvPr id="232" name="Google Shape;232;p37"/>
          <p:cNvSpPr txBox="1"/>
          <p:nvPr>
            <p:ph idx="1" type="body"/>
          </p:nvPr>
        </p:nvSpPr>
        <p:spPr>
          <a:xfrm>
            <a:off x="311700" y="1152475"/>
            <a:ext cx="2232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A</a:t>
            </a:r>
            <a:r>
              <a:rPr lang="tr" sz="1500"/>
              <a:t>n image goes through various layers and various processes during the Convolutional Neural Network’s training process. </a:t>
            </a:r>
            <a:endParaRPr sz="15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500"/>
          </a:p>
        </p:txBody>
      </p:sp>
      <p:pic>
        <p:nvPicPr>
          <p:cNvPr id="233" name="Google Shape;233;p37"/>
          <p:cNvPicPr preferRelativeResize="0"/>
          <p:nvPr/>
        </p:nvPicPr>
        <p:blipFill>
          <a:blip r:embed="rId3">
            <a:alphaModFix/>
          </a:blip>
          <a:stretch>
            <a:fillRect/>
          </a:stretch>
        </p:blipFill>
        <p:spPr>
          <a:xfrm>
            <a:off x="2777050" y="3031625"/>
            <a:ext cx="6168050" cy="1735625"/>
          </a:xfrm>
          <a:prstGeom prst="rect">
            <a:avLst/>
          </a:prstGeom>
          <a:noFill/>
          <a:ln>
            <a:noFill/>
          </a:ln>
        </p:spPr>
      </p:pic>
      <p:pic>
        <p:nvPicPr>
          <p:cNvPr id="234" name="Google Shape;234;p37"/>
          <p:cNvPicPr preferRelativeResize="0"/>
          <p:nvPr/>
        </p:nvPicPr>
        <p:blipFill>
          <a:blip r:embed="rId4">
            <a:alphaModFix/>
          </a:blip>
          <a:stretch>
            <a:fillRect/>
          </a:stretch>
        </p:blipFill>
        <p:spPr>
          <a:xfrm>
            <a:off x="2838600" y="1105459"/>
            <a:ext cx="5884250" cy="20065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CNN and Layers</a:t>
            </a:r>
            <a:endParaRPr/>
          </a:p>
        </p:txBody>
      </p:sp>
      <p:sp>
        <p:nvSpPr>
          <p:cNvPr id="240" name="Google Shape;240;p38"/>
          <p:cNvSpPr txBox="1"/>
          <p:nvPr>
            <p:ph idx="1" type="body"/>
          </p:nvPr>
        </p:nvSpPr>
        <p:spPr>
          <a:xfrm>
            <a:off x="311700" y="1152475"/>
            <a:ext cx="271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CNN contains;</a:t>
            </a:r>
            <a:endParaRPr sz="1500"/>
          </a:p>
          <a:p>
            <a:pPr indent="-323850" lvl="0" marL="457200" rtl="0" algn="l">
              <a:spcBef>
                <a:spcPts val="0"/>
              </a:spcBef>
              <a:spcAft>
                <a:spcPts val="0"/>
              </a:spcAft>
              <a:buSzPts val="1500"/>
              <a:buFont typeface="Century"/>
              <a:buChar char="●"/>
            </a:pPr>
            <a:r>
              <a:rPr lang="tr" sz="1500"/>
              <a:t>Convolutional Layer</a:t>
            </a:r>
            <a:endParaRPr sz="1500"/>
          </a:p>
          <a:p>
            <a:pPr indent="-323850" lvl="0" marL="457200" rtl="0" algn="l">
              <a:spcBef>
                <a:spcPts val="0"/>
              </a:spcBef>
              <a:spcAft>
                <a:spcPts val="0"/>
              </a:spcAft>
              <a:buSzPts val="1500"/>
              <a:buFont typeface="Century"/>
              <a:buChar char="●"/>
            </a:pPr>
            <a:r>
              <a:rPr lang="tr" sz="1500"/>
              <a:t>Non-Linearity Layer</a:t>
            </a:r>
            <a:endParaRPr sz="1500"/>
          </a:p>
          <a:p>
            <a:pPr indent="-323850" lvl="0" marL="457200" rtl="0" algn="l">
              <a:spcBef>
                <a:spcPts val="0"/>
              </a:spcBef>
              <a:spcAft>
                <a:spcPts val="0"/>
              </a:spcAft>
              <a:buSzPts val="1500"/>
              <a:buFont typeface="Century"/>
              <a:buChar char="●"/>
            </a:pPr>
            <a:r>
              <a:rPr lang="tr" sz="1500"/>
              <a:t>Pooling (Downsampling Layer)</a:t>
            </a:r>
            <a:endParaRPr sz="1500"/>
          </a:p>
          <a:p>
            <a:pPr indent="-323850" lvl="0" marL="457200" rtl="0" algn="l">
              <a:spcBef>
                <a:spcPts val="0"/>
              </a:spcBef>
              <a:spcAft>
                <a:spcPts val="0"/>
              </a:spcAft>
              <a:buSzPts val="1500"/>
              <a:buFont typeface="Century"/>
              <a:buChar char="●"/>
            </a:pPr>
            <a:r>
              <a:rPr lang="tr" sz="1500"/>
              <a:t>Stride</a:t>
            </a:r>
            <a:endParaRPr sz="1500"/>
          </a:p>
          <a:p>
            <a:pPr indent="-323850" lvl="0" marL="457200" rtl="0" algn="l">
              <a:spcBef>
                <a:spcPts val="0"/>
              </a:spcBef>
              <a:spcAft>
                <a:spcPts val="0"/>
              </a:spcAft>
              <a:buSzPts val="1500"/>
              <a:buFont typeface="Century"/>
              <a:buChar char="●"/>
            </a:pPr>
            <a:r>
              <a:rPr lang="tr" sz="1500"/>
              <a:t>Padding</a:t>
            </a:r>
            <a:endParaRPr sz="1500"/>
          </a:p>
          <a:p>
            <a:pPr indent="-323850" lvl="0" marL="457200" rtl="0" algn="l">
              <a:spcBef>
                <a:spcPts val="0"/>
              </a:spcBef>
              <a:spcAft>
                <a:spcPts val="0"/>
              </a:spcAft>
              <a:buSzPts val="1500"/>
              <a:buFont typeface="Century"/>
              <a:buChar char="●"/>
            </a:pPr>
            <a:r>
              <a:rPr lang="tr" sz="1500"/>
              <a:t>Flattening Layer</a:t>
            </a:r>
            <a:endParaRPr sz="1500"/>
          </a:p>
          <a:p>
            <a:pPr indent="-323850" lvl="0" marL="457200" rtl="0" algn="l">
              <a:spcBef>
                <a:spcPts val="0"/>
              </a:spcBef>
              <a:spcAft>
                <a:spcPts val="0"/>
              </a:spcAft>
              <a:buSzPts val="1500"/>
              <a:buFont typeface="Century"/>
              <a:buChar char="●"/>
            </a:pPr>
            <a:r>
              <a:rPr lang="tr" sz="1500"/>
              <a:t>Fully-Connected Layer</a:t>
            </a:r>
            <a:endParaRPr sz="1500"/>
          </a:p>
          <a:p>
            <a:pPr indent="0" lvl="0" marL="0" rtl="0" algn="l">
              <a:spcBef>
                <a:spcPts val="0"/>
              </a:spcBef>
              <a:spcAft>
                <a:spcPts val="1200"/>
              </a:spcAft>
              <a:buNone/>
            </a:pPr>
            <a:r>
              <a:t/>
            </a:r>
            <a:endParaRPr sz="1500"/>
          </a:p>
        </p:txBody>
      </p:sp>
      <p:pic>
        <p:nvPicPr>
          <p:cNvPr id="241" name="Google Shape;241;p38"/>
          <p:cNvPicPr preferRelativeResize="0"/>
          <p:nvPr/>
        </p:nvPicPr>
        <p:blipFill>
          <a:blip r:embed="rId3">
            <a:alphaModFix/>
          </a:blip>
          <a:stretch>
            <a:fillRect/>
          </a:stretch>
        </p:blipFill>
        <p:spPr>
          <a:xfrm>
            <a:off x="3242175" y="1668125"/>
            <a:ext cx="5407774" cy="2385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Input Layer</a:t>
            </a:r>
            <a:endParaRPr/>
          </a:p>
        </p:txBody>
      </p:sp>
      <p:sp>
        <p:nvSpPr>
          <p:cNvPr id="247" name="Google Shape;247;p39"/>
          <p:cNvSpPr txBox="1"/>
          <p:nvPr>
            <p:ph idx="1" type="body"/>
          </p:nvPr>
        </p:nvSpPr>
        <p:spPr>
          <a:xfrm>
            <a:off x="311700" y="1152475"/>
            <a:ext cx="3912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solidFill>
                  <a:srgbClr val="292929"/>
                </a:solidFill>
                <a:highlight>
                  <a:srgbClr val="FFFFFF"/>
                </a:highlight>
              </a:rPr>
              <a:t>Input layer in CNN should contain image data. Image data is represented by three dimensional matrix as we saw earlier. You need to reshape it into a single column.</a:t>
            </a:r>
            <a:endParaRPr sz="1500">
              <a:solidFill>
                <a:srgbClr val="292929"/>
              </a:solidFill>
              <a:highlight>
                <a:srgbClr val="FFFFFF"/>
              </a:highlight>
            </a:endParaRPr>
          </a:p>
          <a:p>
            <a:pPr indent="0" lvl="0" marL="0" rtl="0" algn="l">
              <a:spcBef>
                <a:spcPts val="1200"/>
              </a:spcBef>
              <a:spcAft>
                <a:spcPts val="0"/>
              </a:spcAft>
              <a:buNone/>
            </a:pPr>
            <a:r>
              <a:rPr lang="tr" sz="1500">
                <a:solidFill>
                  <a:srgbClr val="292929"/>
                </a:solidFill>
                <a:highlight>
                  <a:srgbClr val="FFFFFF"/>
                </a:highlight>
              </a:rPr>
              <a:t>Suppose you have image of dimension </a:t>
            </a:r>
            <a:br>
              <a:rPr lang="tr" sz="1500">
                <a:solidFill>
                  <a:srgbClr val="292929"/>
                </a:solidFill>
                <a:highlight>
                  <a:srgbClr val="FFFFFF"/>
                </a:highlight>
              </a:rPr>
            </a:br>
            <a:r>
              <a:rPr lang="tr" sz="1500">
                <a:solidFill>
                  <a:srgbClr val="292929"/>
                </a:solidFill>
                <a:highlight>
                  <a:srgbClr val="FFFFFF"/>
                </a:highlight>
              </a:rPr>
              <a:t>28 x 28 =784, you need to convert it into </a:t>
            </a:r>
            <a:br>
              <a:rPr lang="tr" sz="1500">
                <a:solidFill>
                  <a:srgbClr val="292929"/>
                </a:solidFill>
                <a:highlight>
                  <a:srgbClr val="FFFFFF"/>
                </a:highlight>
              </a:rPr>
            </a:br>
            <a:r>
              <a:rPr lang="tr" sz="1500">
                <a:solidFill>
                  <a:srgbClr val="292929"/>
                </a:solidFill>
                <a:highlight>
                  <a:srgbClr val="FFFFFF"/>
                </a:highlight>
              </a:rPr>
              <a:t>784 x 1 before feeding into input. </a:t>
            </a:r>
            <a:endParaRPr sz="1500">
              <a:solidFill>
                <a:srgbClr val="292929"/>
              </a:solidFill>
              <a:highlight>
                <a:srgbClr val="FFFFFF"/>
              </a:highlight>
            </a:endParaRPr>
          </a:p>
          <a:p>
            <a:pPr indent="0" lvl="0" marL="0" rtl="0" algn="l">
              <a:spcBef>
                <a:spcPts val="1200"/>
              </a:spcBef>
              <a:spcAft>
                <a:spcPts val="1200"/>
              </a:spcAft>
              <a:buNone/>
            </a:pPr>
            <a:r>
              <a:rPr lang="tr" sz="1500">
                <a:solidFill>
                  <a:srgbClr val="292929"/>
                </a:solidFill>
                <a:highlight>
                  <a:srgbClr val="FFFFFF"/>
                </a:highlight>
              </a:rPr>
              <a:t>If you have “m” training examples then dimension of input will be (784, m).</a:t>
            </a:r>
            <a:endParaRPr sz="1500">
              <a:solidFill>
                <a:srgbClr val="292929"/>
              </a:solidFill>
              <a:highlight>
                <a:srgbClr val="FFFFFF"/>
              </a:highlight>
            </a:endParaRPr>
          </a:p>
        </p:txBody>
      </p:sp>
      <p:pic>
        <p:nvPicPr>
          <p:cNvPr id="248" name="Google Shape;248;p39"/>
          <p:cNvPicPr preferRelativeResize="0"/>
          <p:nvPr/>
        </p:nvPicPr>
        <p:blipFill>
          <a:blip r:embed="rId3">
            <a:alphaModFix/>
          </a:blip>
          <a:stretch>
            <a:fillRect/>
          </a:stretch>
        </p:blipFill>
        <p:spPr>
          <a:xfrm>
            <a:off x="4377775" y="1448213"/>
            <a:ext cx="4454524" cy="2247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Stride</a:t>
            </a:r>
            <a:endParaRPr/>
          </a:p>
        </p:txBody>
      </p:sp>
      <p:sp>
        <p:nvSpPr>
          <p:cNvPr id="254" name="Google Shape;254;p40"/>
          <p:cNvSpPr txBox="1"/>
          <p:nvPr>
            <p:ph idx="1" type="body"/>
          </p:nvPr>
        </p:nvSpPr>
        <p:spPr>
          <a:xfrm>
            <a:off x="311700" y="1152475"/>
            <a:ext cx="4357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When computing the cross-correlation, we start with the convolution window at the upper-left corner of the input tensor, and then slide it over all locations both down and to the right.</a:t>
            </a:r>
            <a:endParaRPr sz="1500"/>
          </a:p>
          <a:p>
            <a:pPr indent="0" lvl="0" marL="0" rtl="0" algn="l">
              <a:spcBef>
                <a:spcPts val="1200"/>
              </a:spcBef>
              <a:spcAft>
                <a:spcPts val="0"/>
              </a:spcAft>
              <a:buNone/>
            </a:pPr>
            <a:r>
              <a:rPr lang="tr" sz="1500"/>
              <a:t>Sometimes, either for computational efficiency or because we wish to downsample, we move our window more than one element at a time, skipping the intermediate locations.</a:t>
            </a:r>
            <a:endParaRPr sz="1500"/>
          </a:p>
          <a:p>
            <a:pPr indent="0" lvl="0" marL="0" rtl="0" algn="l">
              <a:spcBef>
                <a:spcPts val="1200"/>
              </a:spcBef>
              <a:spcAft>
                <a:spcPts val="1200"/>
              </a:spcAft>
              <a:buNone/>
            </a:pPr>
            <a:r>
              <a:rPr lang="tr" sz="1500"/>
              <a:t>We refer to the number of rows and columns traversed per slide as the stride.</a:t>
            </a:r>
            <a:endParaRPr sz="1500"/>
          </a:p>
        </p:txBody>
      </p:sp>
      <p:pic>
        <p:nvPicPr>
          <p:cNvPr id="255" name="Google Shape;255;p40"/>
          <p:cNvPicPr preferRelativeResize="0"/>
          <p:nvPr/>
        </p:nvPicPr>
        <p:blipFill rotWithShape="1">
          <a:blip r:embed="rId3">
            <a:alphaModFix/>
          </a:blip>
          <a:srcRect b="3891" l="0" r="0" t="3891"/>
          <a:stretch/>
        </p:blipFill>
        <p:spPr>
          <a:xfrm>
            <a:off x="5570475" y="884375"/>
            <a:ext cx="2402175" cy="2136625"/>
          </a:xfrm>
          <a:prstGeom prst="rect">
            <a:avLst/>
          </a:prstGeom>
          <a:noFill/>
          <a:ln>
            <a:noFill/>
          </a:ln>
        </p:spPr>
      </p:pic>
      <p:pic>
        <p:nvPicPr>
          <p:cNvPr id="256" name="Google Shape;256;p40"/>
          <p:cNvPicPr preferRelativeResize="0"/>
          <p:nvPr/>
        </p:nvPicPr>
        <p:blipFill>
          <a:blip r:embed="rId4">
            <a:alphaModFix/>
          </a:blip>
          <a:stretch>
            <a:fillRect/>
          </a:stretch>
        </p:blipFill>
        <p:spPr>
          <a:xfrm>
            <a:off x="4710825" y="3158519"/>
            <a:ext cx="4121474" cy="1317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Padding </a:t>
            </a:r>
            <a:endParaRPr/>
          </a:p>
        </p:txBody>
      </p:sp>
      <p:sp>
        <p:nvSpPr>
          <p:cNvPr id="262" name="Google Shape;262;p41"/>
          <p:cNvSpPr txBox="1"/>
          <p:nvPr>
            <p:ph idx="1" type="body"/>
          </p:nvPr>
        </p:nvSpPr>
        <p:spPr>
          <a:xfrm>
            <a:off x="311700" y="1152475"/>
            <a:ext cx="407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One tricky issue when applying convolutional layers is that we tend to lose pixels on the perimeter of our image. </a:t>
            </a:r>
            <a:endParaRPr sz="1500"/>
          </a:p>
          <a:p>
            <a:pPr indent="0" lvl="0" marL="0" rtl="0" algn="l">
              <a:spcBef>
                <a:spcPts val="1200"/>
              </a:spcBef>
              <a:spcAft>
                <a:spcPts val="0"/>
              </a:spcAft>
              <a:buNone/>
            </a:pPr>
            <a:r>
              <a:rPr lang="tr" sz="1500"/>
              <a:t>Since we typically use small kernels, for any given convolution, we might only lose a few pixels, but this can add up as we apply many successive convolutional layers. </a:t>
            </a:r>
            <a:endParaRPr sz="1500"/>
          </a:p>
          <a:p>
            <a:pPr indent="0" lvl="0" marL="0" rtl="0" algn="l">
              <a:spcBef>
                <a:spcPts val="1200"/>
              </a:spcBef>
              <a:spcAft>
                <a:spcPts val="1200"/>
              </a:spcAft>
              <a:buNone/>
            </a:pPr>
            <a:r>
              <a:rPr lang="tr" sz="1500"/>
              <a:t>One straightforward solution to this problem is to add extra pixels of filler around the boundary of our input image, thus increasing the effective size of the image.</a:t>
            </a:r>
            <a:endParaRPr sz="1500"/>
          </a:p>
        </p:txBody>
      </p:sp>
      <p:pic>
        <p:nvPicPr>
          <p:cNvPr id="263" name="Google Shape;263;p41"/>
          <p:cNvPicPr preferRelativeResize="0"/>
          <p:nvPr/>
        </p:nvPicPr>
        <p:blipFill>
          <a:blip r:embed="rId3">
            <a:alphaModFix/>
          </a:blip>
          <a:stretch>
            <a:fillRect/>
          </a:stretch>
        </p:blipFill>
        <p:spPr>
          <a:xfrm>
            <a:off x="4613125" y="915850"/>
            <a:ext cx="4219175" cy="1784001"/>
          </a:xfrm>
          <a:prstGeom prst="rect">
            <a:avLst/>
          </a:prstGeom>
          <a:noFill/>
          <a:ln>
            <a:noFill/>
          </a:ln>
        </p:spPr>
      </p:pic>
      <p:pic>
        <p:nvPicPr>
          <p:cNvPr id="264" name="Google Shape;264;p41"/>
          <p:cNvPicPr preferRelativeResize="0"/>
          <p:nvPr/>
        </p:nvPicPr>
        <p:blipFill rotWithShape="1">
          <a:blip r:embed="rId4">
            <a:alphaModFix/>
          </a:blip>
          <a:srcRect b="16116" l="7710" r="11715" t="18344"/>
          <a:stretch/>
        </p:blipFill>
        <p:spPr>
          <a:xfrm>
            <a:off x="4635413" y="2870875"/>
            <a:ext cx="4174601" cy="169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2342"/>
        </a:solidFill>
      </p:bgPr>
    </p:bg>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0" y="596651"/>
            <a:ext cx="9144000" cy="3950198"/>
          </a:xfrm>
          <a:prstGeom prst="rect">
            <a:avLst/>
          </a:prstGeom>
          <a:noFill/>
          <a:ln>
            <a:noFill/>
          </a:ln>
        </p:spPr>
      </p:pic>
      <p:sp>
        <p:nvSpPr>
          <p:cNvPr id="77" name="Google Shape;77;p15"/>
          <p:cNvSpPr/>
          <p:nvPr/>
        </p:nvSpPr>
        <p:spPr>
          <a:xfrm>
            <a:off x="7654000" y="53575"/>
            <a:ext cx="1408500" cy="574200"/>
          </a:xfrm>
          <a:prstGeom prst="rect">
            <a:avLst/>
          </a:prstGeom>
          <a:solidFill>
            <a:srgbClr val="272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Convolution Layer</a:t>
            </a:r>
            <a:endParaRPr/>
          </a:p>
        </p:txBody>
      </p:sp>
      <p:sp>
        <p:nvSpPr>
          <p:cNvPr id="270" name="Google Shape;270;p42"/>
          <p:cNvSpPr txBox="1"/>
          <p:nvPr>
            <p:ph idx="1" type="body"/>
          </p:nvPr>
        </p:nvSpPr>
        <p:spPr>
          <a:xfrm>
            <a:off x="311700" y="4140925"/>
            <a:ext cx="8520600" cy="427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tr" sz="1500">
                <a:highlight>
                  <a:srgbClr val="FFFFFF"/>
                </a:highlight>
              </a:rPr>
              <a:t>A convolution is the simple application of a filter to an input that results in an activation.</a:t>
            </a:r>
            <a:endParaRPr sz="1500"/>
          </a:p>
        </p:txBody>
      </p:sp>
      <p:sp>
        <p:nvSpPr>
          <p:cNvPr id="271" name="Google Shape;271;p42"/>
          <p:cNvSpPr/>
          <p:nvPr/>
        </p:nvSpPr>
        <p:spPr>
          <a:xfrm>
            <a:off x="1206000" y="1222972"/>
            <a:ext cx="2499300" cy="2779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2"/>
          <p:cNvSpPr/>
          <p:nvPr/>
        </p:nvSpPr>
        <p:spPr>
          <a:xfrm>
            <a:off x="1507676" y="1317955"/>
            <a:ext cx="1896000" cy="750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42"/>
          <p:cNvPicPr preferRelativeResize="0"/>
          <p:nvPr/>
        </p:nvPicPr>
        <p:blipFill>
          <a:blip r:embed="rId3">
            <a:alphaModFix/>
          </a:blip>
          <a:stretch>
            <a:fillRect/>
          </a:stretch>
        </p:blipFill>
        <p:spPr>
          <a:xfrm>
            <a:off x="1305024" y="2471899"/>
            <a:ext cx="2301357" cy="1475974"/>
          </a:xfrm>
          <a:prstGeom prst="rect">
            <a:avLst/>
          </a:prstGeom>
          <a:noFill/>
          <a:ln>
            <a:noFill/>
          </a:ln>
        </p:spPr>
      </p:pic>
      <p:pic>
        <p:nvPicPr>
          <p:cNvPr id="274" name="Google Shape;274;p42"/>
          <p:cNvPicPr preferRelativeResize="0"/>
          <p:nvPr/>
        </p:nvPicPr>
        <p:blipFill>
          <a:blip r:embed="rId4">
            <a:alphaModFix/>
          </a:blip>
          <a:stretch>
            <a:fillRect/>
          </a:stretch>
        </p:blipFill>
        <p:spPr>
          <a:xfrm>
            <a:off x="3978975" y="3245842"/>
            <a:ext cx="4016801" cy="895083"/>
          </a:xfrm>
          <a:prstGeom prst="rect">
            <a:avLst/>
          </a:prstGeom>
          <a:noFill/>
          <a:ln>
            <a:noFill/>
          </a:ln>
        </p:spPr>
      </p:pic>
      <p:pic>
        <p:nvPicPr>
          <p:cNvPr id="275" name="Google Shape;275;p42"/>
          <p:cNvPicPr preferRelativeResize="0"/>
          <p:nvPr/>
        </p:nvPicPr>
        <p:blipFill>
          <a:blip r:embed="rId5">
            <a:alphaModFix/>
          </a:blip>
          <a:stretch>
            <a:fillRect/>
          </a:stretch>
        </p:blipFill>
        <p:spPr>
          <a:xfrm>
            <a:off x="4297394" y="1177300"/>
            <a:ext cx="3379961" cy="1680341"/>
          </a:xfrm>
          <a:prstGeom prst="rect">
            <a:avLst/>
          </a:prstGeom>
          <a:noFill/>
          <a:ln>
            <a:noFill/>
          </a:ln>
        </p:spPr>
      </p:pic>
      <p:cxnSp>
        <p:nvCxnSpPr>
          <p:cNvPr id="276" name="Google Shape;276;p42"/>
          <p:cNvCxnSpPr/>
          <p:nvPr/>
        </p:nvCxnSpPr>
        <p:spPr>
          <a:xfrm>
            <a:off x="6069388" y="2928654"/>
            <a:ext cx="2100" cy="246300"/>
          </a:xfrm>
          <a:prstGeom prst="straightConnector1">
            <a:avLst/>
          </a:prstGeom>
          <a:noFill/>
          <a:ln cap="flat" cmpd="sng" w="19050">
            <a:solidFill>
              <a:srgbClr val="595959"/>
            </a:solidFill>
            <a:prstDash val="solid"/>
            <a:round/>
            <a:headEnd len="med" w="med" type="none"/>
            <a:tailEnd len="med" w="med" type="triangle"/>
          </a:ln>
        </p:spPr>
      </p:cxnSp>
      <p:pic>
        <p:nvPicPr>
          <p:cNvPr id="277" name="Google Shape;277;p42"/>
          <p:cNvPicPr preferRelativeResize="0"/>
          <p:nvPr/>
        </p:nvPicPr>
        <p:blipFill>
          <a:blip r:embed="rId6">
            <a:alphaModFix/>
          </a:blip>
          <a:stretch>
            <a:fillRect/>
          </a:stretch>
        </p:blipFill>
        <p:spPr>
          <a:xfrm>
            <a:off x="1586614" y="1347434"/>
            <a:ext cx="757725" cy="691050"/>
          </a:xfrm>
          <a:prstGeom prst="rect">
            <a:avLst/>
          </a:prstGeom>
          <a:noFill/>
          <a:ln>
            <a:noFill/>
          </a:ln>
        </p:spPr>
      </p:pic>
      <p:pic>
        <p:nvPicPr>
          <p:cNvPr id="278" name="Google Shape;278;p42"/>
          <p:cNvPicPr preferRelativeResize="0"/>
          <p:nvPr/>
        </p:nvPicPr>
        <p:blipFill>
          <a:blip r:embed="rId7">
            <a:alphaModFix/>
          </a:blip>
          <a:stretch>
            <a:fillRect/>
          </a:stretch>
        </p:blipFill>
        <p:spPr>
          <a:xfrm>
            <a:off x="2671923" y="1418629"/>
            <a:ext cx="634375" cy="548655"/>
          </a:xfrm>
          <a:prstGeom prst="rect">
            <a:avLst/>
          </a:prstGeom>
          <a:noFill/>
          <a:ln>
            <a:noFill/>
          </a:ln>
        </p:spPr>
      </p:pic>
      <p:cxnSp>
        <p:nvCxnSpPr>
          <p:cNvPr id="279" name="Google Shape;279;p42"/>
          <p:cNvCxnSpPr/>
          <p:nvPr/>
        </p:nvCxnSpPr>
        <p:spPr>
          <a:xfrm>
            <a:off x="2344343" y="1692952"/>
            <a:ext cx="307200" cy="0"/>
          </a:xfrm>
          <a:prstGeom prst="straightConnector1">
            <a:avLst/>
          </a:prstGeom>
          <a:noFill/>
          <a:ln cap="flat" cmpd="sng" w="9525">
            <a:solidFill>
              <a:srgbClr val="595959"/>
            </a:solidFill>
            <a:prstDash val="solid"/>
            <a:round/>
            <a:headEnd len="med" w="med" type="none"/>
            <a:tailEnd len="med" w="med" type="triangle"/>
          </a:ln>
        </p:spPr>
      </p:cxnSp>
      <p:cxnSp>
        <p:nvCxnSpPr>
          <p:cNvPr id="280" name="Google Shape;280;p42"/>
          <p:cNvCxnSpPr/>
          <p:nvPr/>
        </p:nvCxnSpPr>
        <p:spPr>
          <a:xfrm flipH="1">
            <a:off x="2454001" y="2129674"/>
            <a:ext cx="3300" cy="2805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Pooling</a:t>
            </a:r>
            <a:endParaRPr/>
          </a:p>
        </p:txBody>
      </p:sp>
      <p:sp>
        <p:nvSpPr>
          <p:cNvPr id="286" name="Google Shape;286;p43"/>
          <p:cNvSpPr txBox="1"/>
          <p:nvPr>
            <p:ph idx="1" type="body"/>
          </p:nvPr>
        </p:nvSpPr>
        <p:spPr>
          <a:xfrm>
            <a:off x="311700" y="1152475"/>
            <a:ext cx="3117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500"/>
              <a:t>A pooling layer is another building block of a CNN. </a:t>
            </a:r>
            <a:endParaRPr sz="1500"/>
          </a:p>
          <a:p>
            <a:pPr indent="0" lvl="0" marL="0" rtl="0" algn="l">
              <a:spcBef>
                <a:spcPts val="1200"/>
              </a:spcBef>
              <a:spcAft>
                <a:spcPts val="0"/>
              </a:spcAft>
              <a:buClr>
                <a:schemeClr val="dk1"/>
              </a:buClr>
              <a:buSzPts val="1100"/>
              <a:buFont typeface="Arial"/>
              <a:buNone/>
            </a:pPr>
            <a:r>
              <a:rPr lang="tr" sz="1500"/>
              <a:t>Its function is to progressively reduce the spatial size of the representation to reduce the number of parameters and computation in the network. The pooling layer operates on each feature map independently.</a:t>
            </a:r>
            <a:endParaRPr sz="1500"/>
          </a:p>
          <a:p>
            <a:pPr indent="0" lvl="0" marL="0" rtl="0" algn="l">
              <a:spcBef>
                <a:spcPts val="1200"/>
              </a:spcBef>
              <a:spcAft>
                <a:spcPts val="0"/>
              </a:spcAft>
              <a:buClr>
                <a:schemeClr val="dk1"/>
              </a:buClr>
              <a:buSzPts val="1100"/>
              <a:buFont typeface="Arial"/>
              <a:buNone/>
            </a:pPr>
            <a:r>
              <a:rPr lang="tr" sz="1500"/>
              <a:t>The most common approach used in pooling is max pooling.</a:t>
            </a:r>
            <a:endParaRPr sz="1500"/>
          </a:p>
          <a:p>
            <a:pPr indent="0" lvl="0" marL="0" rtl="0" algn="l">
              <a:spcBef>
                <a:spcPts val="1200"/>
              </a:spcBef>
              <a:spcAft>
                <a:spcPts val="1200"/>
              </a:spcAft>
              <a:buNone/>
            </a:pPr>
            <a:r>
              <a:t/>
            </a:r>
            <a:endParaRPr/>
          </a:p>
        </p:txBody>
      </p:sp>
      <p:pic>
        <p:nvPicPr>
          <p:cNvPr id="287" name="Google Shape;287;p43"/>
          <p:cNvPicPr preferRelativeResize="0"/>
          <p:nvPr/>
        </p:nvPicPr>
        <p:blipFill>
          <a:blip r:embed="rId3">
            <a:alphaModFix/>
          </a:blip>
          <a:stretch>
            <a:fillRect/>
          </a:stretch>
        </p:blipFill>
        <p:spPr>
          <a:xfrm>
            <a:off x="3560864" y="2274774"/>
            <a:ext cx="5271426" cy="2354375"/>
          </a:xfrm>
          <a:prstGeom prst="rect">
            <a:avLst/>
          </a:prstGeom>
          <a:noFill/>
          <a:ln>
            <a:noFill/>
          </a:ln>
        </p:spPr>
      </p:pic>
      <p:pic>
        <p:nvPicPr>
          <p:cNvPr id="288" name="Google Shape;288;p43"/>
          <p:cNvPicPr preferRelativeResize="0"/>
          <p:nvPr/>
        </p:nvPicPr>
        <p:blipFill>
          <a:blip r:embed="rId4">
            <a:alphaModFix/>
          </a:blip>
          <a:stretch>
            <a:fillRect/>
          </a:stretch>
        </p:blipFill>
        <p:spPr>
          <a:xfrm>
            <a:off x="5106500" y="1017725"/>
            <a:ext cx="2839800" cy="1255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Flattening Layer</a:t>
            </a:r>
            <a:endParaRPr/>
          </a:p>
        </p:txBody>
      </p:sp>
      <p:sp>
        <p:nvSpPr>
          <p:cNvPr id="294" name="Google Shape;294;p44"/>
          <p:cNvSpPr txBox="1"/>
          <p:nvPr>
            <p:ph idx="1" type="body"/>
          </p:nvPr>
        </p:nvSpPr>
        <p:spPr>
          <a:xfrm>
            <a:off x="311700" y="1152475"/>
            <a:ext cx="3551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Once the pooled featured map is obtained, the next step is to flatten it. </a:t>
            </a:r>
            <a:endParaRPr sz="1500"/>
          </a:p>
          <a:p>
            <a:pPr indent="0" lvl="0" marL="0" rtl="0" algn="l">
              <a:spcBef>
                <a:spcPts val="1200"/>
              </a:spcBef>
              <a:spcAft>
                <a:spcPts val="1200"/>
              </a:spcAft>
              <a:buNone/>
            </a:pPr>
            <a:r>
              <a:rPr lang="tr" sz="1500"/>
              <a:t>Flattening involves transforming the entire pooled feature map matrix into a single column which is then fed to the neural network for processing.</a:t>
            </a:r>
            <a:endParaRPr sz="1500"/>
          </a:p>
        </p:txBody>
      </p:sp>
      <p:pic>
        <p:nvPicPr>
          <p:cNvPr id="295" name="Google Shape;295;p44"/>
          <p:cNvPicPr preferRelativeResize="0"/>
          <p:nvPr/>
        </p:nvPicPr>
        <p:blipFill>
          <a:blip r:embed="rId3">
            <a:alphaModFix/>
          </a:blip>
          <a:stretch>
            <a:fillRect/>
          </a:stretch>
        </p:blipFill>
        <p:spPr>
          <a:xfrm>
            <a:off x="5696958" y="1152475"/>
            <a:ext cx="2533992" cy="341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Fully Connected Layer</a:t>
            </a:r>
            <a:endParaRPr/>
          </a:p>
        </p:txBody>
      </p:sp>
      <p:sp>
        <p:nvSpPr>
          <p:cNvPr id="301" name="Google Shape;301;p45"/>
          <p:cNvSpPr txBox="1"/>
          <p:nvPr>
            <p:ph idx="1" type="body"/>
          </p:nvPr>
        </p:nvSpPr>
        <p:spPr>
          <a:xfrm>
            <a:off x="311700" y="1152475"/>
            <a:ext cx="309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Fully Connected layers</a:t>
            </a:r>
            <a:r>
              <a:rPr lang="tr" sz="1500"/>
              <a:t> </a:t>
            </a:r>
            <a:br>
              <a:rPr lang="tr" sz="1500"/>
            </a:br>
            <a:r>
              <a:rPr lang="tr" sz="1500"/>
              <a:t>are those layers where all the inputs from one layer are connected to every activation unit of the next layer.</a:t>
            </a:r>
            <a:endParaRPr sz="1500"/>
          </a:p>
          <a:p>
            <a:pPr indent="0" lvl="0" marL="0" rtl="0" algn="l">
              <a:spcBef>
                <a:spcPts val="1200"/>
              </a:spcBef>
              <a:spcAft>
                <a:spcPts val="1200"/>
              </a:spcAft>
              <a:buNone/>
            </a:pPr>
            <a:r>
              <a:rPr lang="tr" sz="1500"/>
              <a:t>In most popular machine learning models, the last few layers are fully connected layers that compile the data extracted by previous layers to form the </a:t>
            </a:r>
            <a:br>
              <a:rPr lang="tr" sz="1500"/>
            </a:br>
            <a:r>
              <a:rPr lang="tr" sz="1500"/>
              <a:t>final output.</a:t>
            </a:r>
            <a:endParaRPr sz="1500"/>
          </a:p>
        </p:txBody>
      </p:sp>
      <p:pic>
        <p:nvPicPr>
          <p:cNvPr id="302" name="Google Shape;302;p45"/>
          <p:cNvPicPr preferRelativeResize="0"/>
          <p:nvPr/>
        </p:nvPicPr>
        <p:blipFill>
          <a:blip r:embed="rId3">
            <a:alphaModFix/>
          </a:blip>
          <a:stretch>
            <a:fillRect/>
          </a:stretch>
        </p:blipFill>
        <p:spPr>
          <a:xfrm>
            <a:off x="3867125" y="1881714"/>
            <a:ext cx="4965175" cy="1957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Data Augmentation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Data Augmentation</a:t>
            </a:r>
            <a:endParaRPr/>
          </a:p>
        </p:txBody>
      </p:sp>
      <p:sp>
        <p:nvSpPr>
          <p:cNvPr id="313" name="Google Shape;313;p47"/>
          <p:cNvSpPr txBox="1"/>
          <p:nvPr>
            <p:ph idx="1" type="body"/>
          </p:nvPr>
        </p:nvSpPr>
        <p:spPr>
          <a:xfrm>
            <a:off x="311700" y="1152475"/>
            <a:ext cx="392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Data augmentation in data analysis are a technique used to increase the amount of data by adding slightly modified copies of already existing data or newly created synthetic data from existing data. </a:t>
            </a:r>
            <a:endParaRPr sz="1500"/>
          </a:p>
          <a:p>
            <a:pPr indent="0" lvl="0" marL="0" rtl="0" algn="l">
              <a:spcBef>
                <a:spcPts val="1200"/>
              </a:spcBef>
              <a:spcAft>
                <a:spcPts val="0"/>
              </a:spcAft>
              <a:buNone/>
            </a:pPr>
            <a:r>
              <a:rPr lang="tr" sz="1500"/>
              <a:t>It acts as a regularizer and helps reduce overfitting when training a machine learning model. </a:t>
            </a:r>
            <a:endParaRPr sz="1500"/>
          </a:p>
          <a:p>
            <a:pPr indent="0" lvl="0" marL="0" rtl="0" algn="l">
              <a:spcBef>
                <a:spcPts val="1200"/>
              </a:spcBef>
              <a:spcAft>
                <a:spcPts val="1200"/>
              </a:spcAft>
              <a:buNone/>
            </a:pPr>
            <a:r>
              <a:rPr lang="tr" sz="1500"/>
              <a:t>It is closely related to oversampling in data analysis</a:t>
            </a:r>
            <a:endParaRPr sz="1500"/>
          </a:p>
        </p:txBody>
      </p:sp>
      <p:pic>
        <p:nvPicPr>
          <p:cNvPr id="314" name="Google Shape;314;p47"/>
          <p:cNvPicPr preferRelativeResize="0"/>
          <p:nvPr/>
        </p:nvPicPr>
        <p:blipFill rotWithShape="1">
          <a:blip r:embed="rId3">
            <a:alphaModFix/>
          </a:blip>
          <a:srcRect b="47900" l="0" r="0" t="0"/>
          <a:stretch/>
        </p:blipFill>
        <p:spPr>
          <a:xfrm>
            <a:off x="4541375" y="960275"/>
            <a:ext cx="4259326" cy="1879340"/>
          </a:xfrm>
          <a:prstGeom prst="rect">
            <a:avLst/>
          </a:prstGeom>
          <a:noFill/>
          <a:ln>
            <a:noFill/>
          </a:ln>
        </p:spPr>
      </p:pic>
      <p:pic>
        <p:nvPicPr>
          <p:cNvPr id="315" name="Google Shape;315;p47"/>
          <p:cNvPicPr preferRelativeResize="0"/>
          <p:nvPr/>
        </p:nvPicPr>
        <p:blipFill rotWithShape="1">
          <a:blip r:embed="rId3">
            <a:alphaModFix/>
          </a:blip>
          <a:srcRect b="0" l="0" r="0" t="51777"/>
          <a:stretch/>
        </p:blipFill>
        <p:spPr>
          <a:xfrm>
            <a:off x="4541375" y="2911836"/>
            <a:ext cx="4259326" cy="173951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Object Detection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Object Detection</a:t>
            </a:r>
            <a:endParaRPr/>
          </a:p>
        </p:txBody>
      </p:sp>
      <p:sp>
        <p:nvSpPr>
          <p:cNvPr id="326" name="Google Shape;326;p49"/>
          <p:cNvSpPr txBox="1"/>
          <p:nvPr>
            <p:ph idx="1" type="body"/>
          </p:nvPr>
        </p:nvSpPr>
        <p:spPr>
          <a:xfrm>
            <a:off x="311700" y="1152475"/>
            <a:ext cx="309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highlight>
                  <a:srgbClr val="FFFFFF"/>
                </a:highlight>
              </a:rPr>
              <a:t>Object detection;</a:t>
            </a:r>
            <a:r>
              <a:rPr lang="tr" sz="1500">
                <a:highlight>
                  <a:srgbClr val="FFFFFF"/>
                </a:highlight>
              </a:rPr>
              <a:t> locate the presence of objects with a bounding box and types or classes of the located objects in an image.</a:t>
            </a:r>
            <a:endParaRPr sz="1500">
              <a:highlight>
                <a:srgbClr val="FFFFFF"/>
              </a:highlight>
            </a:endParaRPr>
          </a:p>
          <a:p>
            <a:pPr indent="0" lvl="0" marL="0" rtl="0" algn="l">
              <a:spcBef>
                <a:spcPts val="1200"/>
              </a:spcBef>
              <a:spcAft>
                <a:spcPts val="0"/>
              </a:spcAft>
              <a:buNone/>
            </a:pPr>
            <a:r>
              <a:rPr lang="tr" sz="1500">
                <a:highlight>
                  <a:srgbClr val="FFFFFF"/>
                </a:highlight>
              </a:rPr>
              <a:t>Input: An image with one or more objects, such as a photograph.</a:t>
            </a:r>
            <a:endParaRPr sz="1500">
              <a:highlight>
                <a:srgbClr val="FFFFFF"/>
              </a:highlight>
            </a:endParaRPr>
          </a:p>
          <a:p>
            <a:pPr indent="0" lvl="0" marL="0" rtl="0" algn="l">
              <a:spcBef>
                <a:spcPts val="0"/>
              </a:spcBef>
              <a:spcAft>
                <a:spcPts val="0"/>
              </a:spcAft>
              <a:buNone/>
            </a:pPr>
            <a:r>
              <a:rPr lang="tr" sz="1500">
                <a:highlight>
                  <a:srgbClr val="FFFFFF"/>
                </a:highlight>
              </a:rPr>
              <a:t>Output: One or more bounding boxes (e.g. defined by a point, width, and height), and a class label for each bounding box.</a:t>
            </a:r>
            <a:endParaRPr sz="1500">
              <a:highlight>
                <a:srgbClr val="FFFFFF"/>
              </a:highlight>
            </a:endParaRPr>
          </a:p>
          <a:p>
            <a:pPr indent="0" lvl="0" marL="0" rtl="0" algn="l">
              <a:spcBef>
                <a:spcPts val="0"/>
              </a:spcBef>
              <a:spcAft>
                <a:spcPts val="1200"/>
              </a:spcAft>
              <a:buNone/>
            </a:pPr>
            <a:r>
              <a:t/>
            </a:r>
            <a:endParaRPr/>
          </a:p>
        </p:txBody>
      </p:sp>
      <p:pic>
        <p:nvPicPr>
          <p:cNvPr id="327" name="Google Shape;327;p49"/>
          <p:cNvPicPr preferRelativeResize="0"/>
          <p:nvPr/>
        </p:nvPicPr>
        <p:blipFill>
          <a:blip r:embed="rId3">
            <a:alphaModFix/>
          </a:blip>
          <a:stretch>
            <a:fillRect/>
          </a:stretch>
        </p:blipFill>
        <p:spPr>
          <a:xfrm>
            <a:off x="3596425" y="1408225"/>
            <a:ext cx="5235876" cy="2327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Object Detection and Usage Areas</a:t>
            </a:r>
            <a:endParaRPr/>
          </a:p>
        </p:txBody>
      </p:sp>
      <p:sp>
        <p:nvSpPr>
          <p:cNvPr id="333" name="Google Shape;333;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380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Advertising: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Brand &amp; Logo detection, Human Behavior Analysis</a:t>
            </a:r>
            <a:endParaRPr sz="1500">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Autonomous Driving: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Pedestrian Detection, Traffic Light Detection</a:t>
            </a:r>
            <a:endParaRPr sz="1500">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Defense &amp; Space Exploration: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Remote Sensing Target Detection</a:t>
            </a:r>
            <a:endParaRPr sz="1500">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Healthcare: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Medical Imaging &amp; Diagnostics</a:t>
            </a:r>
            <a:endParaRPr sz="1500">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Robotics: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Robot Vision &amp; Manipulation</a:t>
            </a:r>
            <a:endParaRPr sz="1500">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Security:</a:t>
            </a:r>
            <a:r>
              <a:rPr lang="tr" sz="1500">
                <a:highlight>
                  <a:srgbClr val="FFFFFF"/>
                </a:highlight>
                <a:latin typeface="Times New Roman"/>
                <a:ea typeface="Times New Roman"/>
                <a:cs typeface="Times New Roman"/>
                <a:sym typeface="Times New Roman"/>
              </a:rPr>
              <a:t>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Video Surveillance, Traffic Monitoring</a:t>
            </a:r>
            <a:endParaRPr/>
          </a:p>
        </p:txBody>
      </p:sp>
      <p:pic>
        <p:nvPicPr>
          <p:cNvPr id="334" name="Google Shape;334;p50"/>
          <p:cNvPicPr preferRelativeResize="0"/>
          <p:nvPr/>
        </p:nvPicPr>
        <p:blipFill>
          <a:blip r:embed="rId3">
            <a:alphaModFix/>
          </a:blip>
          <a:stretch>
            <a:fillRect/>
          </a:stretch>
        </p:blipFill>
        <p:spPr>
          <a:xfrm>
            <a:off x="5111600" y="1812686"/>
            <a:ext cx="3720700" cy="2095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Some Object Detection Methods</a:t>
            </a:r>
            <a:endParaRPr/>
          </a:p>
        </p:txBody>
      </p:sp>
      <p:sp>
        <p:nvSpPr>
          <p:cNvPr id="340" name="Google Shape;340;p51"/>
          <p:cNvSpPr txBox="1"/>
          <p:nvPr>
            <p:ph idx="1" type="body"/>
          </p:nvPr>
        </p:nvSpPr>
        <p:spPr>
          <a:xfrm>
            <a:off x="311700" y="1232925"/>
            <a:ext cx="4086000" cy="30978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Century"/>
              <a:buChar char="●"/>
            </a:pPr>
            <a:r>
              <a:rPr lang="tr" sz="1500"/>
              <a:t>R-CNN</a:t>
            </a:r>
            <a:endParaRPr sz="1500"/>
          </a:p>
          <a:p>
            <a:pPr indent="-323850" lvl="0" marL="457200" rtl="0" algn="l">
              <a:lnSpc>
                <a:spcPct val="150000"/>
              </a:lnSpc>
              <a:spcBef>
                <a:spcPts val="0"/>
              </a:spcBef>
              <a:spcAft>
                <a:spcPts val="0"/>
              </a:spcAft>
              <a:buSzPts val="1500"/>
              <a:buFont typeface="Century"/>
              <a:buChar char="●"/>
            </a:pPr>
            <a:r>
              <a:rPr lang="tr" sz="1500"/>
              <a:t>Fast R-CNN</a:t>
            </a:r>
            <a:endParaRPr sz="1500"/>
          </a:p>
          <a:p>
            <a:pPr indent="-323850" lvl="0" marL="457200" rtl="0" algn="l">
              <a:lnSpc>
                <a:spcPct val="150000"/>
              </a:lnSpc>
              <a:spcBef>
                <a:spcPts val="0"/>
              </a:spcBef>
              <a:spcAft>
                <a:spcPts val="0"/>
              </a:spcAft>
              <a:buSzPts val="1500"/>
              <a:buFont typeface="Century"/>
              <a:buChar char="●"/>
            </a:pPr>
            <a:r>
              <a:rPr lang="tr" sz="1500"/>
              <a:t>Faster R-CNN</a:t>
            </a:r>
            <a:endParaRPr sz="1500"/>
          </a:p>
          <a:p>
            <a:pPr indent="-323850" lvl="0" marL="457200" rtl="0" algn="l">
              <a:lnSpc>
                <a:spcPct val="150000"/>
              </a:lnSpc>
              <a:spcBef>
                <a:spcPts val="0"/>
              </a:spcBef>
              <a:spcAft>
                <a:spcPts val="0"/>
              </a:spcAft>
              <a:buSzPts val="1500"/>
              <a:buFont typeface="Century"/>
              <a:buChar char="●"/>
            </a:pPr>
            <a:r>
              <a:rPr lang="tr" sz="1500"/>
              <a:t>YOLO</a:t>
            </a:r>
            <a:endParaRPr sz="1500"/>
          </a:p>
          <a:p>
            <a:pPr indent="-323850" lvl="0" marL="457200" rtl="0" algn="l">
              <a:lnSpc>
                <a:spcPct val="150000"/>
              </a:lnSpc>
              <a:spcBef>
                <a:spcPts val="0"/>
              </a:spcBef>
              <a:spcAft>
                <a:spcPts val="0"/>
              </a:spcAft>
              <a:buSzPts val="1500"/>
              <a:buFont typeface="Century"/>
              <a:buChar char="●"/>
            </a:pPr>
            <a:r>
              <a:rPr lang="tr" sz="1500"/>
              <a:t>SSD</a:t>
            </a:r>
            <a:endParaRPr sz="1500"/>
          </a:p>
          <a:p>
            <a:pPr indent="-323850" lvl="0" marL="457200" rtl="0" algn="l">
              <a:lnSpc>
                <a:spcPct val="150000"/>
              </a:lnSpc>
              <a:spcBef>
                <a:spcPts val="0"/>
              </a:spcBef>
              <a:spcAft>
                <a:spcPts val="0"/>
              </a:spcAft>
              <a:buSzPts val="1500"/>
              <a:buFont typeface="Century"/>
              <a:buChar char="●"/>
            </a:pPr>
            <a:r>
              <a:rPr lang="tr" sz="1500"/>
              <a:t>RefineNet</a:t>
            </a:r>
            <a:endParaRPr sz="1500"/>
          </a:p>
          <a:p>
            <a:pPr indent="-323850" lvl="0" marL="457200" rtl="0" algn="l">
              <a:lnSpc>
                <a:spcPct val="150000"/>
              </a:lnSpc>
              <a:spcBef>
                <a:spcPts val="0"/>
              </a:spcBef>
              <a:spcAft>
                <a:spcPts val="0"/>
              </a:spcAft>
              <a:buSzPts val="1500"/>
              <a:buFont typeface="Century"/>
              <a:buChar char="●"/>
            </a:pPr>
            <a:r>
              <a:rPr lang="tr" sz="1500"/>
              <a:t>RefineDet</a:t>
            </a:r>
            <a:endParaRPr sz="1500"/>
          </a:p>
          <a:p>
            <a:pPr indent="0" lvl="0" marL="0" rtl="0" algn="l">
              <a:lnSpc>
                <a:spcPct val="150000"/>
              </a:lnSpc>
              <a:spcBef>
                <a:spcPts val="0"/>
              </a:spcBef>
              <a:spcAft>
                <a:spcPts val="0"/>
              </a:spcAft>
              <a:buNone/>
            </a:pPr>
            <a:r>
              <a:t/>
            </a:r>
            <a:endParaRPr b="1" sz="1500"/>
          </a:p>
        </p:txBody>
      </p:sp>
      <p:pic>
        <p:nvPicPr>
          <p:cNvPr id="341" name="Google Shape;341;p51"/>
          <p:cNvPicPr preferRelativeResize="0"/>
          <p:nvPr/>
        </p:nvPicPr>
        <p:blipFill>
          <a:blip r:embed="rId3">
            <a:alphaModFix/>
          </a:blip>
          <a:stretch>
            <a:fillRect/>
          </a:stretch>
        </p:blipFill>
        <p:spPr>
          <a:xfrm>
            <a:off x="3914412" y="1232925"/>
            <a:ext cx="4715538" cy="3097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Artificial Neural Network</a:t>
            </a:r>
            <a:endParaRPr/>
          </a:p>
        </p:txBody>
      </p:sp>
      <p:sp>
        <p:nvSpPr>
          <p:cNvPr id="83" name="Google Shape;83;p16"/>
          <p:cNvSpPr txBox="1"/>
          <p:nvPr>
            <p:ph idx="1" type="body"/>
          </p:nvPr>
        </p:nvSpPr>
        <p:spPr>
          <a:xfrm>
            <a:off x="311700" y="1152475"/>
            <a:ext cx="34053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tr" sz="1500">
                <a:solidFill>
                  <a:srgbClr val="202122"/>
                </a:solidFill>
              </a:rPr>
              <a:t>Artificial neural networks;</a:t>
            </a:r>
            <a:r>
              <a:rPr lang="tr" sz="1500">
                <a:solidFill>
                  <a:srgbClr val="202122"/>
                </a:solidFill>
              </a:rPr>
              <a:t> learns or trains by processing examples, each of which contains a known "input" and "output". creates probability-weighted relationships between the two that are stored in the data structure of the network.</a:t>
            </a:r>
            <a:endParaRPr sz="1500">
              <a:solidFill>
                <a:srgbClr val="202122"/>
              </a:solidFill>
            </a:endParaRPr>
          </a:p>
          <a:p>
            <a:pPr indent="0" lvl="0" marL="0" rtl="0" algn="l">
              <a:lnSpc>
                <a:spcPct val="115000"/>
              </a:lnSpc>
              <a:spcBef>
                <a:spcPts val="1200"/>
              </a:spcBef>
              <a:spcAft>
                <a:spcPts val="1200"/>
              </a:spcAft>
              <a:buNone/>
            </a:pPr>
            <a:r>
              <a:rPr lang="tr" sz="1500">
                <a:solidFill>
                  <a:srgbClr val="202122"/>
                </a:solidFill>
              </a:rPr>
              <a:t>With Artificial Neural networks, the way the simple biological nervous system works is imitated.</a:t>
            </a:r>
            <a:endParaRPr sz="1500">
              <a:solidFill>
                <a:srgbClr val="202122"/>
              </a:solidFill>
            </a:endParaRPr>
          </a:p>
        </p:txBody>
      </p:sp>
      <p:pic>
        <p:nvPicPr>
          <p:cNvPr id="84" name="Google Shape;84;p16"/>
          <p:cNvPicPr preferRelativeResize="0"/>
          <p:nvPr/>
        </p:nvPicPr>
        <p:blipFill>
          <a:blip r:embed="rId3">
            <a:alphaModFix/>
          </a:blip>
          <a:stretch>
            <a:fillRect/>
          </a:stretch>
        </p:blipFill>
        <p:spPr>
          <a:xfrm>
            <a:off x="4009350" y="1313225"/>
            <a:ext cx="4822951" cy="28257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nvSpPr>
        <p:spPr>
          <a:xfrm>
            <a:off x="272300" y="1381450"/>
            <a:ext cx="3083400" cy="3091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Century"/>
              <a:buChar char="●"/>
            </a:pPr>
            <a:r>
              <a:rPr lang="tr" sz="1500">
                <a:solidFill>
                  <a:schemeClr val="dk1"/>
                </a:solidFill>
                <a:latin typeface="Century"/>
                <a:ea typeface="Century"/>
                <a:cs typeface="Century"/>
                <a:sym typeface="Century"/>
              </a:rPr>
              <a:t>COCO</a:t>
            </a:r>
            <a:endParaRPr sz="1500">
              <a:solidFill>
                <a:schemeClr val="dk1"/>
              </a:solidFill>
              <a:latin typeface="Century"/>
              <a:ea typeface="Century"/>
              <a:cs typeface="Century"/>
              <a:sym typeface="Century"/>
            </a:endParaRPr>
          </a:p>
          <a:p>
            <a:pPr indent="-323850" lvl="0" marL="457200" rtl="0" algn="l">
              <a:lnSpc>
                <a:spcPct val="115000"/>
              </a:lnSpc>
              <a:spcBef>
                <a:spcPts val="0"/>
              </a:spcBef>
              <a:spcAft>
                <a:spcPts val="0"/>
              </a:spcAft>
              <a:buClr>
                <a:schemeClr val="dk1"/>
              </a:buClr>
              <a:buSzPts val="1500"/>
              <a:buFont typeface="Century"/>
              <a:buChar char="●"/>
            </a:pPr>
            <a:r>
              <a:rPr lang="tr" sz="1500">
                <a:solidFill>
                  <a:schemeClr val="dk1"/>
                </a:solidFill>
                <a:latin typeface="Century"/>
                <a:ea typeface="Century"/>
                <a:cs typeface="Century"/>
                <a:sym typeface="Century"/>
              </a:rPr>
              <a:t>Kitti</a:t>
            </a:r>
            <a:endParaRPr sz="1500">
              <a:solidFill>
                <a:schemeClr val="dk1"/>
              </a:solidFill>
              <a:latin typeface="Century"/>
              <a:ea typeface="Century"/>
              <a:cs typeface="Century"/>
              <a:sym typeface="Century"/>
            </a:endParaRPr>
          </a:p>
          <a:p>
            <a:pPr indent="-323850" lvl="0" marL="457200" rtl="0" algn="l">
              <a:lnSpc>
                <a:spcPct val="115000"/>
              </a:lnSpc>
              <a:spcBef>
                <a:spcPts val="0"/>
              </a:spcBef>
              <a:spcAft>
                <a:spcPts val="0"/>
              </a:spcAft>
              <a:buClr>
                <a:schemeClr val="dk1"/>
              </a:buClr>
              <a:buSzPts val="1500"/>
              <a:buFont typeface="Century"/>
              <a:buChar char="●"/>
            </a:pPr>
            <a:r>
              <a:rPr lang="tr" sz="1500">
                <a:solidFill>
                  <a:schemeClr val="dk1"/>
                </a:solidFill>
                <a:latin typeface="Century"/>
                <a:ea typeface="Century"/>
                <a:cs typeface="Century"/>
                <a:sym typeface="Century"/>
              </a:rPr>
              <a:t>Pascal VOC()</a:t>
            </a:r>
            <a:endParaRPr sz="1500">
              <a:solidFill>
                <a:schemeClr val="dk1"/>
              </a:solidFill>
              <a:latin typeface="Century"/>
              <a:ea typeface="Century"/>
              <a:cs typeface="Century"/>
              <a:sym typeface="Century"/>
            </a:endParaRPr>
          </a:p>
          <a:p>
            <a:pPr indent="-323850" lvl="0" marL="457200" rtl="0" algn="l">
              <a:lnSpc>
                <a:spcPct val="115000"/>
              </a:lnSpc>
              <a:spcBef>
                <a:spcPts val="0"/>
              </a:spcBef>
              <a:spcAft>
                <a:spcPts val="0"/>
              </a:spcAft>
              <a:buClr>
                <a:schemeClr val="dk1"/>
              </a:buClr>
              <a:buSzPts val="1500"/>
              <a:buFont typeface="Century"/>
              <a:buChar char="●"/>
            </a:pPr>
            <a:r>
              <a:rPr lang="tr" sz="1500">
                <a:solidFill>
                  <a:schemeClr val="dk1"/>
                </a:solidFill>
                <a:latin typeface="Century"/>
                <a:ea typeface="Century"/>
                <a:cs typeface="Century"/>
                <a:sym typeface="Century"/>
              </a:rPr>
              <a:t>Wider_Face</a:t>
            </a:r>
            <a:endParaRPr sz="1500">
              <a:solidFill>
                <a:schemeClr val="dk1"/>
              </a:solidFill>
              <a:latin typeface="Century"/>
              <a:ea typeface="Century"/>
              <a:cs typeface="Century"/>
              <a:sym typeface="Century"/>
            </a:endParaRPr>
          </a:p>
          <a:p>
            <a:pPr indent="-323850" lvl="0" marL="457200" rtl="0" algn="l">
              <a:lnSpc>
                <a:spcPct val="115000"/>
              </a:lnSpc>
              <a:spcBef>
                <a:spcPts val="0"/>
              </a:spcBef>
              <a:spcAft>
                <a:spcPts val="0"/>
              </a:spcAft>
              <a:buClr>
                <a:schemeClr val="dk1"/>
              </a:buClr>
              <a:buSzPts val="1500"/>
              <a:buFont typeface="Century"/>
              <a:buChar char="●"/>
            </a:pPr>
            <a:r>
              <a:rPr lang="tr" sz="1500">
                <a:solidFill>
                  <a:schemeClr val="dk1"/>
                </a:solidFill>
                <a:latin typeface="Century"/>
                <a:ea typeface="Century"/>
                <a:cs typeface="Century"/>
                <a:sym typeface="Century"/>
              </a:rPr>
              <a:t>AID (Aerial Image Datasets)</a:t>
            </a:r>
            <a:endParaRPr sz="1500">
              <a:solidFill>
                <a:schemeClr val="dk1"/>
              </a:solidFill>
              <a:latin typeface="Century"/>
              <a:ea typeface="Century"/>
              <a:cs typeface="Century"/>
              <a:sym typeface="Century"/>
            </a:endParaRPr>
          </a:p>
          <a:p>
            <a:pPr indent="-323850" lvl="0" marL="457200" rtl="0" algn="l">
              <a:lnSpc>
                <a:spcPct val="115000"/>
              </a:lnSpc>
              <a:spcBef>
                <a:spcPts val="0"/>
              </a:spcBef>
              <a:spcAft>
                <a:spcPts val="0"/>
              </a:spcAft>
              <a:buClr>
                <a:schemeClr val="dk1"/>
              </a:buClr>
              <a:buSzPts val="1500"/>
              <a:buFont typeface="Century"/>
              <a:buChar char="●"/>
            </a:pPr>
            <a:r>
              <a:rPr lang="tr" sz="1500">
                <a:solidFill>
                  <a:schemeClr val="dk1"/>
                </a:solidFill>
                <a:latin typeface="Century"/>
                <a:ea typeface="Century"/>
                <a:cs typeface="Century"/>
                <a:sym typeface="Century"/>
              </a:rPr>
              <a:t>DIOR Datasets</a:t>
            </a:r>
            <a:endParaRPr sz="1500">
              <a:solidFill>
                <a:schemeClr val="dk1"/>
              </a:solidFill>
              <a:latin typeface="Century"/>
              <a:ea typeface="Century"/>
              <a:cs typeface="Century"/>
              <a:sym typeface="Century"/>
            </a:endParaRPr>
          </a:p>
          <a:p>
            <a:pPr indent="0" lvl="0" marL="0" rtl="0" algn="l">
              <a:lnSpc>
                <a:spcPct val="115000"/>
              </a:lnSpc>
              <a:spcBef>
                <a:spcPts val="0"/>
              </a:spcBef>
              <a:spcAft>
                <a:spcPts val="0"/>
              </a:spcAft>
              <a:buNone/>
            </a:pPr>
            <a:r>
              <a:t/>
            </a:r>
            <a:endParaRPr sz="1500">
              <a:solidFill>
                <a:schemeClr val="dk1"/>
              </a:solidFill>
              <a:latin typeface="Century"/>
              <a:ea typeface="Century"/>
              <a:cs typeface="Century"/>
              <a:sym typeface="Century"/>
            </a:endParaRPr>
          </a:p>
          <a:p>
            <a:pPr indent="0" lvl="0" marL="0" rtl="0" algn="l">
              <a:lnSpc>
                <a:spcPct val="115000"/>
              </a:lnSpc>
              <a:spcBef>
                <a:spcPts val="0"/>
              </a:spcBef>
              <a:spcAft>
                <a:spcPts val="0"/>
              </a:spcAft>
              <a:buNone/>
            </a:pPr>
            <a:r>
              <a:t/>
            </a:r>
            <a:endParaRPr sz="1500">
              <a:solidFill>
                <a:schemeClr val="dk1"/>
              </a:solidFill>
              <a:latin typeface="Century"/>
              <a:ea typeface="Century"/>
              <a:cs typeface="Century"/>
              <a:sym typeface="Century"/>
            </a:endParaRPr>
          </a:p>
        </p:txBody>
      </p:sp>
      <p:pic>
        <p:nvPicPr>
          <p:cNvPr id="347" name="Google Shape;347;p52"/>
          <p:cNvPicPr preferRelativeResize="0"/>
          <p:nvPr/>
        </p:nvPicPr>
        <p:blipFill>
          <a:blip r:embed="rId3">
            <a:alphaModFix/>
          </a:blip>
          <a:stretch>
            <a:fillRect/>
          </a:stretch>
        </p:blipFill>
        <p:spPr>
          <a:xfrm>
            <a:off x="3796925" y="1495976"/>
            <a:ext cx="4912449" cy="2862725"/>
          </a:xfrm>
          <a:prstGeom prst="rect">
            <a:avLst/>
          </a:prstGeom>
          <a:noFill/>
          <a:ln>
            <a:noFill/>
          </a:ln>
        </p:spPr>
      </p:pic>
      <p:sp>
        <p:nvSpPr>
          <p:cNvPr id="348" name="Google Shape;34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Object Detection Datasets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Metrics</a:t>
            </a:r>
            <a:endParaRPr/>
          </a:p>
        </p:txBody>
      </p:sp>
      <p:pic>
        <p:nvPicPr>
          <p:cNvPr id="354" name="Google Shape;354;p53"/>
          <p:cNvPicPr preferRelativeResize="0"/>
          <p:nvPr/>
        </p:nvPicPr>
        <p:blipFill rotWithShape="1">
          <a:blip r:embed="rId3">
            <a:alphaModFix/>
          </a:blip>
          <a:srcRect b="9451" l="59814" r="5996" t="15360"/>
          <a:stretch/>
        </p:blipFill>
        <p:spPr>
          <a:xfrm>
            <a:off x="6411500" y="1188238"/>
            <a:ext cx="2521650" cy="3062009"/>
          </a:xfrm>
          <a:prstGeom prst="rect">
            <a:avLst/>
          </a:prstGeom>
          <a:noFill/>
          <a:ln>
            <a:noFill/>
          </a:ln>
        </p:spPr>
      </p:pic>
      <p:pic>
        <p:nvPicPr>
          <p:cNvPr id="355" name="Google Shape;355;p53"/>
          <p:cNvPicPr preferRelativeResize="0"/>
          <p:nvPr/>
        </p:nvPicPr>
        <p:blipFill>
          <a:blip r:embed="rId4">
            <a:alphaModFix/>
          </a:blip>
          <a:stretch>
            <a:fillRect/>
          </a:stretch>
        </p:blipFill>
        <p:spPr>
          <a:xfrm>
            <a:off x="210850" y="1698425"/>
            <a:ext cx="6022176" cy="20416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IoU Score Example</a:t>
            </a:r>
            <a:endParaRPr/>
          </a:p>
        </p:txBody>
      </p:sp>
      <p:sp>
        <p:nvSpPr>
          <p:cNvPr id="361" name="Google Shape;361;p54"/>
          <p:cNvSpPr txBox="1"/>
          <p:nvPr>
            <p:ph idx="1" type="body"/>
          </p:nvPr>
        </p:nvSpPr>
        <p:spPr>
          <a:xfrm>
            <a:off x="311700" y="1152475"/>
            <a:ext cx="3142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Intersection over Union is an evaluation metric used to measure the accuracy of an object detector on a particular dataset.</a:t>
            </a:r>
            <a:endParaRPr sz="1500"/>
          </a:p>
          <a:p>
            <a:pPr indent="0" lvl="0" marL="0" rtl="0" algn="l">
              <a:spcBef>
                <a:spcPts val="1200"/>
              </a:spcBef>
              <a:spcAft>
                <a:spcPts val="0"/>
              </a:spcAft>
              <a:buNone/>
            </a:pPr>
            <a:r>
              <a:rPr lang="tr" sz="1500"/>
              <a:t>A score of 1 means that the predicted bounding box precisely matches the ground truth bounding box. </a:t>
            </a:r>
            <a:endParaRPr sz="1500"/>
          </a:p>
          <a:p>
            <a:pPr indent="0" lvl="0" marL="0" rtl="0" algn="l">
              <a:spcBef>
                <a:spcPts val="1200"/>
              </a:spcBef>
              <a:spcAft>
                <a:spcPts val="1200"/>
              </a:spcAft>
              <a:buNone/>
            </a:pPr>
            <a:r>
              <a:rPr lang="tr" sz="1500"/>
              <a:t>A score of 0 means that the predicted and true bounding box do not overlap at all.</a:t>
            </a:r>
            <a:endParaRPr sz="1500"/>
          </a:p>
        </p:txBody>
      </p:sp>
      <p:pic>
        <p:nvPicPr>
          <p:cNvPr id="362" name="Google Shape;362;p54"/>
          <p:cNvPicPr preferRelativeResize="0"/>
          <p:nvPr/>
        </p:nvPicPr>
        <p:blipFill>
          <a:blip r:embed="rId3">
            <a:alphaModFix/>
          </a:blip>
          <a:stretch>
            <a:fillRect/>
          </a:stretch>
        </p:blipFill>
        <p:spPr>
          <a:xfrm>
            <a:off x="5372011" y="1017725"/>
            <a:ext cx="2295875" cy="1734901"/>
          </a:xfrm>
          <a:prstGeom prst="rect">
            <a:avLst/>
          </a:prstGeom>
          <a:noFill/>
          <a:ln>
            <a:noFill/>
          </a:ln>
        </p:spPr>
      </p:pic>
      <p:pic>
        <p:nvPicPr>
          <p:cNvPr id="363" name="Google Shape;363;p54"/>
          <p:cNvPicPr preferRelativeResize="0"/>
          <p:nvPr/>
        </p:nvPicPr>
        <p:blipFill>
          <a:blip r:embed="rId4">
            <a:alphaModFix/>
          </a:blip>
          <a:stretch>
            <a:fillRect/>
          </a:stretch>
        </p:blipFill>
        <p:spPr>
          <a:xfrm>
            <a:off x="4930500" y="2985625"/>
            <a:ext cx="3567825" cy="1428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3420"/>
              <a:t>Thanks!</a:t>
            </a:r>
            <a:endParaRPr sz="3420"/>
          </a:p>
        </p:txBody>
      </p:sp>
      <p:sp>
        <p:nvSpPr>
          <p:cNvPr id="369" name="Google Shape;369;p55"/>
          <p:cNvSpPr txBox="1"/>
          <p:nvPr>
            <p:ph idx="1" type="body"/>
          </p:nvPr>
        </p:nvSpPr>
        <p:spPr>
          <a:xfrm>
            <a:off x="311700" y="1515050"/>
            <a:ext cx="8520600" cy="3053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tr" sz="2100"/>
              <a:t>Does anyone have any questions?</a:t>
            </a:r>
            <a:br>
              <a:rPr b="1" lang="tr" sz="2100"/>
            </a:br>
            <a:endParaRPr b="1" sz="2100"/>
          </a:p>
          <a:p>
            <a:pPr indent="0" lvl="0" marL="0" rtl="0" algn="ctr">
              <a:lnSpc>
                <a:spcPct val="100000"/>
              </a:lnSpc>
              <a:spcBef>
                <a:spcPts val="0"/>
              </a:spcBef>
              <a:spcAft>
                <a:spcPts val="0"/>
              </a:spcAft>
              <a:buClr>
                <a:schemeClr val="dk1"/>
              </a:buClr>
              <a:buSzPts val="1100"/>
              <a:buFont typeface="Arial"/>
              <a:buNone/>
            </a:pPr>
            <a:r>
              <a:t/>
            </a:r>
            <a:endParaRPr sz="2100">
              <a:solidFill>
                <a:schemeClr val="lt1"/>
              </a:solidFill>
            </a:endParaRPr>
          </a:p>
          <a:p>
            <a:pPr indent="0" lvl="0" marL="0" rtl="0" algn="ctr">
              <a:lnSpc>
                <a:spcPct val="150000"/>
              </a:lnSpc>
              <a:spcBef>
                <a:spcPts val="0"/>
              </a:spcBef>
              <a:spcAft>
                <a:spcPts val="0"/>
              </a:spcAft>
              <a:buClr>
                <a:schemeClr val="dk1"/>
              </a:buClr>
              <a:buSzPts val="1100"/>
              <a:buFont typeface="Arial"/>
              <a:buNone/>
            </a:pPr>
            <a:r>
              <a:rPr b="1" lang="tr" sz="2100">
                <a:solidFill>
                  <a:schemeClr val="lt1"/>
                </a:solidFill>
                <a:highlight>
                  <a:schemeClr val="accent1"/>
                </a:highlight>
              </a:rPr>
              <a:t>iremkomurcu.com</a:t>
            </a:r>
            <a:endParaRPr b="1" sz="2100">
              <a:solidFill>
                <a:schemeClr val="lt1"/>
              </a:solidFill>
              <a:highlight>
                <a:schemeClr val="accent1"/>
              </a:highlight>
            </a:endParaRPr>
          </a:p>
          <a:p>
            <a:pPr indent="0" lvl="0" marL="0" rtl="0" algn="ctr">
              <a:lnSpc>
                <a:spcPct val="150000"/>
              </a:lnSpc>
              <a:spcBef>
                <a:spcPts val="0"/>
              </a:spcBef>
              <a:spcAft>
                <a:spcPts val="0"/>
              </a:spcAft>
              <a:buClr>
                <a:schemeClr val="dk1"/>
              </a:buClr>
              <a:buSzPts val="1100"/>
              <a:buFont typeface="Arial"/>
              <a:buNone/>
            </a:pPr>
            <a:r>
              <a:rPr b="1" lang="tr" sz="2100">
                <a:solidFill>
                  <a:schemeClr val="lt1"/>
                </a:solidFill>
                <a:highlight>
                  <a:schemeClr val="accent1"/>
                </a:highlight>
              </a:rPr>
              <a:t>irem.komurcu@globalaihub.com</a:t>
            </a:r>
            <a:endParaRPr b="1" sz="2100">
              <a:solidFill>
                <a:schemeClr val="lt1"/>
              </a:solidFill>
              <a:highlight>
                <a:schemeClr val="accent1"/>
              </a:highlight>
            </a:endParaRPr>
          </a:p>
          <a:p>
            <a:pPr indent="0" lvl="0" marL="0" rtl="0" algn="ctr">
              <a:lnSpc>
                <a:spcPct val="100000"/>
              </a:lnSpc>
              <a:spcBef>
                <a:spcPts val="0"/>
              </a:spcBef>
              <a:spcAft>
                <a:spcPts val="0"/>
              </a:spcAft>
              <a:buClr>
                <a:schemeClr val="dk1"/>
              </a:buClr>
              <a:buSzPts val="1100"/>
              <a:buFont typeface="Arial"/>
              <a:buNone/>
            </a:pPr>
            <a:r>
              <a:t/>
            </a:r>
            <a:endParaRPr sz="21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2100"/>
          </a:p>
          <a:p>
            <a:pPr indent="0" lvl="0" marL="0" rtl="0" algn="l">
              <a:lnSpc>
                <a:spcPct val="115000"/>
              </a:lnSpc>
              <a:spcBef>
                <a:spcPts val="1200"/>
              </a:spcBef>
              <a:spcAft>
                <a:spcPts val="1200"/>
              </a:spcAft>
              <a:buNone/>
            </a:pPr>
            <a:r>
              <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A2C"/>
        </a:solidFill>
      </p:bgPr>
    </p:bg>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1036425" y="247625"/>
            <a:ext cx="7587401" cy="4552450"/>
          </a:xfrm>
          <a:prstGeom prst="rect">
            <a:avLst/>
          </a:prstGeom>
          <a:noFill/>
          <a:ln>
            <a:noFill/>
          </a:ln>
        </p:spPr>
      </p:pic>
      <p:sp>
        <p:nvSpPr>
          <p:cNvPr id="90" name="Google Shape;90;p17"/>
          <p:cNvSpPr/>
          <p:nvPr/>
        </p:nvSpPr>
        <p:spPr>
          <a:xfrm>
            <a:off x="7421650" y="63675"/>
            <a:ext cx="1676700" cy="566100"/>
          </a:xfrm>
          <a:prstGeom prst="rect">
            <a:avLst/>
          </a:prstGeom>
          <a:solidFill>
            <a:srgbClr val="001A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Fields of Computer Vision</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Century"/>
              <a:buChar char="●"/>
            </a:pPr>
            <a:r>
              <a:rPr lang="tr" sz="1500"/>
              <a:t>Self-Driving</a:t>
            </a:r>
            <a:endParaRPr sz="1500"/>
          </a:p>
          <a:p>
            <a:pPr indent="-323850" lvl="0" marL="457200" rtl="0" algn="l">
              <a:spcBef>
                <a:spcPts val="0"/>
              </a:spcBef>
              <a:spcAft>
                <a:spcPts val="0"/>
              </a:spcAft>
              <a:buSzPts val="1500"/>
              <a:buFont typeface="Century"/>
              <a:buChar char="●"/>
            </a:pPr>
            <a:r>
              <a:rPr lang="tr" sz="1500"/>
              <a:t>Social Network Filtering</a:t>
            </a:r>
            <a:endParaRPr sz="1500"/>
          </a:p>
          <a:p>
            <a:pPr indent="-323850" lvl="0" marL="457200" rtl="0" algn="l">
              <a:spcBef>
                <a:spcPts val="0"/>
              </a:spcBef>
              <a:spcAft>
                <a:spcPts val="0"/>
              </a:spcAft>
              <a:buSzPts val="1500"/>
              <a:buFont typeface="Century"/>
              <a:buChar char="●"/>
            </a:pPr>
            <a:r>
              <a:rPr lang="tr" sz="1500"/>
              <a:t>Camera and Filters</a:t>
            </a:r>
            <a:endParaRPr sz="1500"/>
          </a:p>
          <a:p>
            <a:pPr indent="-323850" lvl="0" marL="457200" rtl="0" algn="l">
              <a:spcBef>
                <a:spcPts val="0"/>
              </a:spcBef>
              <a:spcAft>
                <a:spcPts val="0"/>
              </a:spcAft>
              <a:buSzPts val="1500"/>
              <a:buFont typeface="Century"/>
              <a:buChar char="●"/>
            </a:pPr>
            <a:r>
              <a:rPr lang="tr" sz="1500"/>
              <a:t>Bioinformatics</a:t>
            </a:r>
            <a:endParaRPr sz="1500"/>
          </a:p>
          <a:p>
            <a:pPr indent="-323850" lvl="0" marL="457200" rtl="0" algn="l">
              <a:spcBef>
                <a:spcPts val="0"/>
              </a:spcBef>
              <a:spcAft>
                <a:spcPts val="0"/>
              </a:spcAft>
              <a:buSzPts val="1500"/>
              <a:buFont typeface="Century"/>
              <a:buChar char="●"/>
            </a:pPr>
            <a:r>
              <a:rPr lang="tr" sz="1500"/>
              <a:t>Advertising</a:t>
            </a:r>
            <a:endParaRPr sz="1500"/>
          </a:p>
          <a:p>
            <a:pPr indent="-323850" lvl="0" marL="457200" rtl="0" algn="l">
              <a:spcBef>
                <a:spcPts val="0"/>
              </a:spcBef>
              <a:spcAft>
                <a:spcPts val="0"/>
              </a:spcAft>
              <a:buSzPts val="1500"/>
              <a:buFont typeface="Century"/>
              <a:buChar char="●"/>
            </a:pPr>
            <a:r>
              <a:rPr lang="tr" sz="1500"/>
              <a:t>Image Processing</a:t>
            </a:r>
            <a:endParaRPr sz="1500"/>
          </a:p>
          <a:p>
            <a:pPr indent="-323850" lvl="0" marL="457200" rtl="0" algn="l">
              <a:spcBef>
                <a:spcPts val="0"/>
              </a:spcBef>
              <a:spcAft>
                <a:spcPts val="0"/>
              </a:spcAft>
              <a:buSzPts val="1500"/>
              <a:buFont typeface="Century"/>
              <a:buChar char="●"/>
            </a:pPr>
            <a:r>
              <a:rPr lang="tr" sz="1500"/>
              <a:t>Healthcare</a:t>
            </a:r>
            <a:endParaRPr sz="1500"/>
          </a:p>
          <a:p>
            <a:pPr indent="-323850" lvl="0" marL="457200" rtl="0" algn="l">
              <a:spcBef>
                <a:spcPts val="0"/>
              </a:spcBef>
              <a:spcAft>
                <a:spcPts val="0"/>
              </a:spcAft>
              <a:buSzPts val="1500"/>
              <a:buFont typeface="Century"/>
              <a:buChar char="●"/>
            </a:pPr>
            <a:r>
              <a:rPr lang="tr" sz="1500"/>
              <a:t>Real-time sport tracking</a:t>
            </a:r>
            <a:endParaRPr sz="1500"/>
          </a:p>
          <a:p>
            <a:pPr indent="-323850" lvl="0" marL="457200" rtl="0" algn="l">
              <a:spcBef>
                <a:spcPts val="0"/>
              </a:spcBef>
              <a:spcAft>
                <a:spcPts val="0"/>
              </a:spcAft>
              <a:buSzPts val="1500"/>
              <a:buFont typeface="Century"/>
              <a:buChar char="●"/>
            </a:pPr>
            <a:r>
              <a:rPr lang="tr" sz="1500"/>
              <a:t>Agriculture</a:t>
            </a:r>
            <a:endParaRPr sz="1500"/>
          </a:p>
          <a:p>
            <a:pPr indent="-323850" lvl="0" marL="457200" rtl="0" algn="l">
              <a:spcBef>
                <a:spcPts val="0"/>
              </a:spcBef>
              <a:spcAft>
                <a:spcPts val="0"/>
              </a:spcAft>
              <a:buSzPts val="1500"/>
              <a:buFont typeface="Century"/>
              <a:buChar char="●"/>
            </a:pPr>
            <a:r>
              <a:rPr lang="tr" sz="1500"/>
              <a:t>Education</a:t>
            </a:r>
            <a:endParaRPr sz="1500"/>
          </a:p>
          <a:p>
            <a:pPr indent="-323850" lvl="0" marL="457200" rtl="0" algn="l">
              <a:spcBef>
                <a:spcPts val="0"/>
              </a:spcBef>
              <a:spcAft>
                <a:spcPts val="0"/>
              </a:spcAft>
              <a:buSzPts val="1500"/>
              <a:buFont typeface="Century"/>
              <a:buChar char="●"/>
            </a:pPr>
            <a:r>
              <a:rPr lang="tr" sz="1500"/>
              <a:t>Many others</a:t>
            </a:r>
            <a:endParaRPr sz="1500"/>
          </a:p>
          <a:p>
            <a:pPr indent="0" lvl="0" marL="0" rtl="0" algn="l">
              <a:spcBef>
                <a:spcPts val="0"/>
              </a:spcBef>
              <a:spcAft>
                <a:spcPts val="1200"/>
              </a:spcAft>
              <a:buNone/>
            </a:pPr>
            <a:r>
              <a:t/>
            </a:r>
            <a:endParaRPr sz="1500"/>
          </a:p>
        </p:txBody>
      </p:sp>
      <p:pic>
        <p:nvPicPr>
          <p:cNvPr id="97" name="Google Shape;97;p18"/>
          <p:cNvPicPr preferRelativeResize="0"/>
          <p:nvPr/>
        </p:nvPicPr>
        <p:blipFill>
          <a:blip r:embed="rId3">
            <a:alphaModFix/>
          </a:blip>
          <a:stretch>
            <a:fillRect/>
          </a:stretch>
        </p:blipFill>
        <p:spPr>
          <a:xfrm>
            <a:off x="5725077" y="929525"/>
            <a:ext cx="3107226" cy="1747804"/>
          </a:xfrm>
          <a:prstGeom prst="rect">
            <a:avLst/>
          </a:prstGeom>
          <a:noFill/>
          <a:ln>
            <a:noFill/>
          </a:ln>
        </p:spPr>
      </p:pic>
      <p:pic>
        <p:nvPicPr>
          <p:cNvPr id="98" name="Google Shape;98;p18"/>
          <p:cNvPicPr preferRelativeResize="0"/>
          <p:nvPr/>
        </p:nvPicPr>
        <p:blipFill>
          <a:blip r:embed="rId4">
            <a:alphaModFix/>
          </a:blip>
          <a:stretch>
            <a:fillRect/>
          </a:stretch>
        </p:blipFill>
        <p:spPr>
          <a:xfrm>
            <a:off x="5725075" y="2707000"/>
            <a:ext cx="3107218" cy="175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Genetic Disorders Using Deep Learning</a:t>
            </a:r>
            <a:endParaRPr/>
          </a:p>
          <a:p>
            <a:pPr indent="0" lvl="0" marL="0" rtl="0" algn="l">
              <a:spcBef>
                <a:spcPts val="0"/>
              </a:spcBef>
              <a:spcAft>
                <a:spcPts val="0"/>
              </a:spcAft>
              <a:buNone/>
            </a:pPr>
            <a:r>
              <a:t/>
            </a:r>
            <a:endParaRPr>
              <a:solidFill>
                <a:srgbClr val="FF0000"/>
              </a:solidFill>
            </a:endParaRPr>
          </a:p>
        </p:txBody>
      </p:sp>
      <p:pic>
        <p:nvPicPr>
          <p:cNvPr id="104" name="Google Shape;104;p19"/>
          <p:cNvPicPr preferRelativeResize="0"/>
          <p:nvPr/>
        </p:nvPicPr>
        <p:blipFill rotWithShape="1">
          <a:blip r:embed="rId3">
            <a:alphaModFix/>
          </a:blip>
          <a:srcRect b="5757" l="4693" r="5555" t="25286"/>
          <a:stretch/>
        </p:blipFill>
        <p:spPr>
          <a:xfrm>
            <a:off x="989423" y="1250014"/>
            <a:ext cx="7165152" cy="3221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Feature Detection Example</a:t>
            </a:r>
            <a:endParaRPr/>
          </a:p>
        </p:txBody>
      </p:sp>
      <p:pic>
        <p:nvPicPr>
          <p:cNvPr id="110" name="Google Shape;110;p20"/>
          <p:cNvPicPr preferRelativeResize="0"/>
          <p:nvPr/>
        </p:nvPicPr>
        <p:blipFill rotWithShape="1">
          <a:blip r:embed="rId3">
            <a:alphaModFix/>
          </a:blip>
          <a:srcRect b="7057" l="6525" r="7155" t="27044"/>
          <a:stretch/>
        </p:blipFill>
        <p:spPr>
          <a:xfrm>
            <a:off x="1275697" y="1152463"/>
            <a:ext cx="6592599" cy="2883974"/>
          </a:xfrm>
          <a:prstGeom prst="rect">
            <a:avLst/>
          </a:prstGeom>
          <a:noFill/>
          <a:ln>
            <a:noFill/>
          </a:ln>
        </p:spPr>
      </p:pic>
      <p:sp>
        <p:nvSpPr>
          <p:cNvPr id="111" name="Google Shape;111;p20"/>
          <p:cNvSpPr txBox="1"/>
          <p:nvPr/>
        </p:nvSpPr>
        <p:spPr>
          <a:xfrm>
            <a:off x="681450" y="4090800"/>
            <a:ext cx="7781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tr">
                <a:latin typeface="Century"/>
                <a:ea typeface="Century"/>
                <a:cs typeface="Century"/>
                <a:sym typeface="Century"/>
              </a:rPr>
              <a:t>Let’s identify key features in </a:t>
            </a:r>
            <a:r>
              <a:rPr lang="tr" sz="1500">
                <a:latin typeface="Century"/>
                <a:ea typeface="Century"/>
                <a:cs typeface="Century"/>
                <a:sym typeface="Century"/>
              </a:rPr>
              <a:t>each </a:t>
            </a:r>
            <a:r>
              <a:rPr lang="tr">
                <a:latin typeface="Century"/>
                <a:ea typeface="Century"/>
                <a:cs typeface="Century"/>
                <a:sym typeface="Century"/>
              </a:rPr>
              <a:t>image category </a:t>
            </a:r>
            <a:endParaRPr>
              <a:latin typeface="Century"/>
              <a:ea typeface="Century"/>
              <a:cs typeface="Century"/>
              <a:sym typeface="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sz="2500"/>
              <a:t>Image Classification &amp; Localization</a:t>
            </a:r>
            <a:endParaRPr/>
          </a:p>
        </p:txBody>
      </p:sp>
      <p:sp>
        <p:nvSpPr>
          <p:cNvPr id="117" name="Google Shape;117;p21"/>
          <p:cNvSpPr txBox="1"/>
          <p:nvPr>
            <p:ph idx="1" type="body"/>
          </p:nvPr>
        </p:nvSpPr>
        <p:spPr>
          <a:xfrm>
            <a:off x="311700" y="1152475"/>
            <a:ext cx="3144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Image classification</a:t>
            </a:r>
            <a:r>
              <a:rPr lang="tr" sz="1500"/>
              <a:t> is a task where an image is classified into one or multiple classes based on the task. </a:t>
            </a:r>
            <a:endParaRPr sz="1500"/>
          </a:p>
          <a:p>
            <a:pPr indent="0" lvl="0" marL="0" rtl="0" algn="l">
              <a:spcBef>
                <a:spcPts val="1200"/>
              </a:spcBef>
              <a:spcAft>
                <a:spcPts val="0"/>
              </a:spcAft>
              <a:buNone/>
            </a:pPr>
            <a:r>
              <a:rPr lang="tr" sz="1500"/>
              <a:t>Input: an image</a:t>
            </a:r>
            <a:br>
              <a:rPr lang="tr" sz="1500"/>
            </a:br>
            <a:r>
              <a:rPr lang="tr" sz="1500"/>
              <a:t>Output: one or multiple class(es)</a:t>
            </a:r>
            <a:endParaRPr sz="1500"/>
          </a:p>
          <a:p>
            <a:pPr indent="0" lvl="0" marL="0" rtl="0" algn="l">
              <a:spcBef>
                <a:spcPts val="1200"/>
              </a:spcBef>
              <a:spcAft>
                <a:spcPts val="1200"/>
              </a:spcAft>
              <a:buNone/>
            </a:pPr>
            <a:r>
              <a:rPr b="1" lang="tr" sz="1500"/>
              <a:t>Image/Object localization</a:t>
            </a:r>
            <a:r>
              <a:rPr lang="tr" sz="1500"/>
              <a:t> is a regression problem where the output is x and y coordinates around the object of interest to draw bounding boxes.</a:t>
            </a:r>
            <a:endParaRPr sz="1500"/>
          </a:p>
        </p:txBody>
      </p:sp>
      <p:pic>
        <p:nvPicPr>
          <p:cNvPr id="118" name="Google Shape;118;p21"/>
          <p:cNvPicPr preferRelativeResize="0"/>
          <p:nvPr/>
        </p:nvPicPr>
        <p:blipFill rotWithShape="1">
          <a:blip r:embed="rId3">
            <a:alphaModFix/>
          </a:blip>
          <a:srcRect b="34218" l="3908" r="1448" t="20839"/>
          <a:stretch/>
        </p:blipFill>
        <p:spPr>
          <a:xfrm>
            <a:off x="3637500" y="1568573"/>
            <a:ext cx="5194800" cy="2118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